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59" r:id="rId6"/>
    <p:sldId id="295" r:id="rId7"/>
    <p:sldId id="270" r:id="rId8"/>
    <p:sldId id="273" r:id="rId9"/>
    <p:sldId id="272" r:id="rId10"/>
    <p:sldId id="274" r:id="rId11"/>
    <p:sldId id="277" r:id="rId12"/>
    <p:sldId id="276" r:id="rId13"/>
    <p:sldId id="275" r:id="rId14"/>
    <p:sldId id="278" r:id="rId15"/>
    <p:sldId id="279" r:id="rId16"/>
    <p:sldId id="280" r:id="rId17"/>
    <p:sldId id="281" r:id="rId18"/>
    <p:sldId id="297" r:id="rId19"/>
    <p:sldId id="282" r:id="rId20"/>
    <p:sldId id="283" r:id="rId21"/>
    <p:sldId id="284" r:id="rId22"/>
    <p:sldId id="285" r:id="rId23"/>
    <p:sldId id="286" r:id="rId24"/>
    <p:sldId id="287" r:id="rId25"/>
    <p:sldId id="288" r:id="rId26"/>
    <p:sldId id="289" r:id="rId27"/>
    <p:sldId id="265" r:id="rId28"/>
    <p:sldId id="290" r:id="rId29"/>
    <p:sldId id="291" r:id="rId30"/>
    <p:sldId id="292" r:id="rId31"/>
    <p:sldId id="293" r:id="rId32"/>
    <p:sldId id="294" r:id="rId33"/>
    <p:sldId id="296" r:id="rId34"/>
    <p:sldId id="298" r:id="rId35"/>
    <p:sldId id="301" r:id="rId36"/>
    <p:sldId id="300" r:id="rId37"/>
    <p:sldId id="299" r:id="rId38"/>
    <p:sldId id="302" r:id="rId39"/>
    <p:sldId id="268" r:id="rId40"/>
  </p:sldIdLst>
  <p:sldSz cx="18288000" cy="10287000"/>
  <p:notesSz cx="6858000" cy="9144000"/>
  <p:embeddedFontLst>
    <p:embeddedFont>
      <p:font typeface="Abadi" panose="020B0604020104020204" pitchFamily="34" charset="0"/>
      <p:regular r:id="rId41"/>
    </p:embeddedFont>
    <p:embeddedFont>
      <p:font typeface="DM Sans" pitchFamily="2" charset="0"/>
      <p:regular r:id="rId42"/>
      <p:bold r:id="rId43"/>
      <p:italic r:id="rId44"/>
      <p:boldItalic r:id="rId45"/>
    </p:embeddedFont>
    <p:embeddedFont>
      <p:font typeface="DM Sans Bold" charset="0"/>
      <p:regular r:id="rId46"/>
    </p:embeddedFont>
    <p:embeddedFont>
      <p:font typeface="DM Sans Italics" panose="020B0604020202020204" charset="0"/>
      <p:regular r:id="rId47"/>
    </p:embeddedFont>
    <p:embeddedFont>
      <p:font typeface="Now Bold" panose="020B060402020202020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3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3.jpg"/></Relationships>
</file>

<file path=ppt/slides/_rels/slide3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Kanchan228" TargetMode="External"/><Relationship Id="rId3" Type="http://schemas.openxmlformats.org/officeDocument/2006/relationships/image" Target="../media/image61.sv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hyperlink" Target="https://www.linkedin.com/in/kanchan-sinha/" TargetMode="External"/><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image" Target="../media/image65.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hyperlink" Target="https://statisticstimes.com/demographics/country/india-cities-population.php"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IN"/>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8" name="TextBox 8"/>
          <p:cNvSpPr txBox="1"/>
          <p:nvPr/>
        </p:nvSpPr>
        <p:spPr>
          <a:xfrm>
            <a:off x="4472537" y="7505700"/>
            <a:ext cx="5204864" cy="466923"/>
          </a:xfrm>
          <a:prstGeom prst="rect">
            <a:avLst/>
          </a:prstGeom>
        </p:spPr>
        <p:txBody>
          <a:bodyPr wrap="square" lIns="0" tIns="0" rIns="0" bIns="0" rtlCol="0" anchor="t">
            <a:spAutoFit/>
          </a:bodyPr>
          <a:lstStyle/>
          <a:p>
            <a:pPr marL="0" lvl="0" indent="0" algn="l">
              <a:lnSpc>
                <a:spcPts val="3727"/>
              </a:lnSpc>
              <a:spcBef>
                <a:spcPct val="0"/>
              </a:spcBef>
            </a:pPr>
            <a:r>
              <a:rPr lang="en-US" sz="3030" i="1" dirty="0">
                <a:solidFill>
                  <a:srgbClr val="56AEFF"/>
                </a:solidFill>
                <a:latin typeface="DM Sans Italics"/>
                <a:ea typeface="DM Sans Italics"/>
                <a:cs typeface="DM Sans Italics"/>
                <a:sym typeface="DM Sans Italics"/>
              </a:rPr>
              <a:t>Presented by: Kanchan Sinha</a:t>
            </a:r>
          </a:p>
        </p:txBody>
      </p:sp>
      <p:sp>
        <p:nvSpPr>
          <p:cNvPr id="9" name="TextBox 9"/>
          <p:cNvSpPr txBox="1"/>
          <p:nvPr/>
        </p:nvSpPr>
        <p:spPr>
          <a:xfrm>
            <a:off x="582769" y="3623892"/>
            <a:ext cx="4979831" cy="1743041"/>
          </a:xfrm>
          <a:prstGeom prst="rect">
            <a:avLst/>
          </a:prstGeom>
        </p:spPr>
        <p:txBody>
          <a:bodyPr wrap="square" lIns="0" tIns="0" rIns="0" bIns="0" rtlCol="0" anchor="t">
            <a:spAutoFit/>
          </a:bodyPr>
          <a:lstStyle/>
          <a:p>
            <a:pPr algn="l">
              <a:lnSpc>
                <a:spcPts val="13568"/>
              </a:lnSpc>
            </a:pPr>
            <a:r>
              <a:rPr lang="en-US" sz="11306" b="1" dirty="0">
                <a:solidFill>
                  <a:srgbClr val="FFFBFB"/>
                </a:solidFill>
                <a:latin typeface="Now Bold"/>
                <a:ea typeface="Now Bold"/>
                <a:cs typeface="Now Bold"/>
                <a:sym typeface="Now Bold"/>
              </a:rPr>
              <a:t>GOOD </a:t>
            </a:r>
          </a:p>
        </p:txBody>
      </p:sp>
      <p:sp>
        <p:nvSpPr>
          <p:cNvPr id="13" name="TextBox 13"/>
          <p:cNvSpPr txBox="1"/>
          <p:nvPr/>
        </p:nvSpPr>
        <p:spPr>
          <a:xfrm>
            <a:off x="4746268" y="5143500"/>
            <a:ext cx="4384722" cy="1743041"/>
          </a:xfrm>
          <a:prstGeom prst="rect">
            <a:avLst/>
          </a:prstGeom>
        </p:spPr>
        <p:txBody>
          <a:bodyPr wrap="square" lIns="0" tIns="0" rIns="0" bIns="0" rtlCol="0" anchor="t">
            <a:spAutoFit/>
          </a:bodyPr>
          <a:lstStyle/>
          <a:p>
            <a:pPr algn="l">
              <a:lnSpc>
                <a:spcPts val="13568"/>
              </a:lnSpc>
            </a:pPr>
            <a:r>
              <a:rPr lang="en-US" sz="11306" b="1" dirty="0">
                <a:solidFill>
                  <a:srgbClr val="56AEFF"/>
                </a:solidFill>
                <a:latin typeface="Now Bold"/>
                <a:ea typeface="Now Bold"/>
                <a:cs typeface="Now Bold"/>
                <a:sym typeface="Now Bold"/>
              </a:rPr>
              <a:t>CABS</a:t>
            </a:r>
          </a:p>
        </p:txBody>
      </p:sp>
      <p:pic>
        <p:nvPicPr>
          <p:cNvPr id="17" name="Picture 16" descr="A smart phone with a screen on it&#10;&#10;Description automatically generated">
            <a:extLst>
              <a:ext uri="{FF2B5EF4-FFF2-40B4-BE49-F238E27FC236}">
                <a16:creationId xmlns:a16="http://schemas.microsoft.com/office/drawing/2014/main" id="{00657B46-EE18-53F6-BD47-83E7DF8B3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7638" y="-23887"/>
            <a:ext cx="7913921" cy="10287000"/>
          </a:xfrm>
          <a:prstGeom prst="rect">
            <a:avLst/>
          </a:prstGeom>
        </p:spPr>
      </p:pic>
      <p:pic>
        <p:nvPicPr>
          <p:cNvPr id="21" name="Picture 20" descr="A car logo with text&#10;&#10;Description automatically generated">
            <a:extLst>
              <a:ext uri="{FF2B5EF4-FFF2-40B4-BE49-F238E27FC236}">
                <a16:creationId xmlns:a16="http://schemas.microsoft.com/office/drawing/2014/main" id="{EF41B2B7-A434-3E52-5062-26D97006B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39" y="266700"/>
            <a:ext cx="2591219" cy="151213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B1E245CF-8796-0A5B-71F5-35945FF8DD39}"/>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0BD95007-E323-404F-12E6-8A54C55F05B6}"/>
              </a:ext>
            </a:extLst>
          </p:cNvPr>
          <p:cNvSpPr/>
          <p:nvPr/>
        </p:nvSpPr>
        <p:spPr>
          <a:xfrm>
            <a:off x="6453297" y="-2168683"/>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a:extLst>
              <a:ext uri="{FF2B5EF4-FFF2-40B4-BE49-F238E27FC236}">
                <a16:creationId xmlns:a16="http://schemas.microsoft.com/office/drawing/2014/main" id="{97ACD235-69F2-D956-6046-80BFCBC7DD93}"/>
              </a:ext>
            </a:extLst>
          </p:cNvPr>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pic>
        <p:nvPicPr>
          <p:cNvPr id="8" name="Picture 7">
            <a:extLst>
              <a:ext uri="{FF2B5EF4-FFF2-40B4-BE49-F238E27FC236}">
                <a16:creationId xmlns:a16="http://schemas.microsoft.com/office/drawing/2014/main" id="{7ECDF3C1-97AC-7B3E-BBEA-7E3253110C14}"/>
              </a:ext>
            </a:extLst>
          </p:cNvPr>
          <p:cNvPicPr>
            <a:picLocks noChangeAspect="1"/>
          </p:cNvPicPr>
          <p:nvPr/>
        </p:nvPicPr>
        <p:blipFill>
          <a:blip r:embed="rId4"/>
          <a:stretch>
            <a:fillRect/>
          </a:stretch>
        </p:blipFill>
        <p:spPr>
          <a:xfrm>
            <a:off x="9753599" y="5647232"/>
            <a:ext cx="7876969" cy="3466225"/>
          </a:xfrm>
          <a:prstGeom prst="rect">
            <a:avLst/>
          </a:prstGeom>
        </p:spPr>
      </p:pic>
      <p:pic>
        <p:nvPicPr>
          <p:cNvPr id="11" name="Picture 10">
            <a:extLst>
              <a:ext uri="{FF2B5EF4-FFF2-40B4-BE49-F238E27FC236}">
                <a16:creationId xmlns:a16="http://schemas.microsoft.com/office/drawing/2014/main" id="{D5BB9E54-674E-F2A2-D94B-AFE6305F059F}"/>
              </a:ext>
            </a:extLst>
          </p:cNvPr>
          <p:cNvPicPr>
            <a:picLocks noChangeAspect="1"/>
          </p:cNvPicPr>
          <p:nvPr/>
        </p:nvPicPr>
        <p:blipFill>
          <a:blip r:embed="rId5"/>
          <a:stretch>
            <a:fillRect/>
          </a:stretch>
        </p:blipFill>
        <p:spPr>
          <a:xfrm>
            <a:off x="9597485" y="1899436"/>
            <a:ext cx="8033084" cy="2763566"/>
          </a:xfrm>
          <a:prstGeom prst="rect">
            <a:avLst/>
          </a:prstGeom>
        </p:spPr>
      </p:pic>
      <p:sp>
        <p:nvSpPr>
          <p:cNvPr id="13" name="TextBox 5">
            <a:extLst>
              <a:ext uri="{FF2B5EF4-FFF2-40B4-BE49-F238E27FC236}">
                <a16:creationId xmlns:a16="http://schemas.microsoft.com/office/drawing/2014/main" id="{CCA4D567-B612-0120-60A0-24DBE189CD0C}"/>
              </a:ext>
            </a:extLst>
          </p:cNvPr>
          <p:cNvSpPr txBox="1"/>
          <p:nvPr/>
        </p:nvSpPr>
        <p:spPr>
          <a:xfrm>
            <a:off x="10591800" y="1140551"/>
            <a:ext cx="2621286" cy="625877"/>
          </a:xfrm>
          <a:prstGeom prst="rect">
            <a:avLst/>
          </a:prstGeom>
        </p:spPr>
        <p:txBody>
          <a:bodyPr wrap="square" lIns="0" tIns="0" rIns="0" bIns="0" rtlCol="0" anchor="t">
            <a:spAutoFit/>
          </a:bodyPr>
          <a:lstStyle/>
          <a:p>
            <a:pPr marL="0" lvl="0" indent="0" algn="l">
              <a:lnSpc>
                <a:spcPts val="5099"/>
              </a:lnSpc>
              <a:spcBef>
                <a:spcPct val="0"/>
              </a:spcBef>
            </a:pPr>
            <a:r>
              <a:rPr lang="en-US" sz="3695" b="1" dirty="0">
                <a:solidFill>
                  <a:srgbClr val="4BD1FB"/>
                </a:solidFill>
                <a:latin typeface="Aptos" panose="020B0004020202020204" pitchFamily="34" charset="0"/>
                <a:ea typeface="DM Sans Bold"/>
                <a:cs typeface="DM Sans Bold"/>
                <a:sym typeface="DM Sans Bold"/>
              </a:rPr>
              <a:t>Lucknow</a:t>
            </a:r>
          </a:p>
        </p:txBody>
      </p:sp>
      <p:pic>
        <p:nvPicPr>
          <p:cNvPr id="2" name="Picture 1">
            <a:extLst>
              <a:ext uri="{FF2B5EF4-FFF2-40B4-BE49-F238E27FC236}">
                <a16:creationId xmlns:a16="http://schemas.microsoft.com/office/drawing/2014/main" id="{6B6CE9E3-C178-B501-A1BD-13922CD73724}"/>
              </a:ext>
            </a:extLst>
          </p:cNvPr>
          <p:cNvPicPr>
            <a:picLocks noChangeAspect="1"/>
          </p:cNvPicPr>
          <p:nvPr/>
        </p:nvPicPr>
        <p:blipFill>
          <a:blip r:embed="rId6"/>
          <a:stretch>
            <a:fillRect/>
          </a:stretch>
        </p:blipFill>
        <p:spPr>
          <a:xfrm>
            <a:off x="838200" y="1790700"/>
            <a:ext cx="7696200" cy="2554559"/>
          </a:xfrm>
          <a:prstGeom prst="rect">
            <a:avLst/>
          </a:prstGeom>
        </p:spPr>
      </p:pic>
      <p:pic>
        <p:nvPicPr>
          <p:cNvPr id="5" name="Picture 4" descr="A chart with text and numbers&#10;&#10;Description automatically generated with medium confidence">
            <a:extLst>
              <a:ext uri="{FF2B5EF4-FFF2-40B4-BE49-F238E27FC236}">
                <a16:creationId xmlns:a16="http://schemas.microsoft.com/office/drawing/2014/main" id="{843AECCC-190D-3890-4A49-82492AEB5C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976" y="5372100"/>
            <a:ext cx="7614424" cy="3581400"/>
          </a:xfrm>
          <a:prstGeom prst="rect">
            <a:avLst/>
          </a:prstGeom>
        </p:spPr>
      </p:pic>
      <p:sp>
        <p:nvSpPr>
          <p:cNvPr id="14" name="TextBox 5">
            <a:extLst>
              <a:ext uri="{FF2B5EF4-FFF2-40B4-BE49-F238E27FC236}">
                <a16:creationId xmlns:a16="http://schemas.microsoft.com/office/drawing/2014/main" id="{3B0EA232-D608-F52C-A34F-594BD0FAF809}"/>
              </a:ext>
            </a:extLst>
          </p:cNvPr>
          <p:cNvSpPr txBox="1"/>
          <p:nvPr/>
        </p:nvSpPr>
        <p:spPr>
          <a:xfrm>
            <a:off x="823613" y="763859"/>
            <a:ext cx="2621286" cy="625877"/>
          </a:xfrm>
          <a:prstGeom prst="rect">
            <a:avLst/>
          </a:prstGeom>
        </p:spPr>
        <p:txBody>
          <a:bodyPr wrap="square" lIns="0" tIns="0" rIns="0" bIns="0" rtlCol="0" anchor="t">
            <a:spAutoFit/>
          </a:bodyPr>
          <a:lstStyle/>
          <a:p>
            <a:pPr marL="0" lvl="0" indent="0" algn="l">
              <a:lnSpc>
                <a:spcPts val="5099"/>
              </a:lnSpc>
              <a:spcBef>
                <a:spcPct val="0"/>
              </a:spcBef>
            </a:pPr>
            <a:r>
              <a:rPr lang="en-US" sz="3695" b="1" dirty="0">
                <a:solidFill>
                  <a:srgbClr val="4BD1FB"/>
                </a:solidFill>
                <a:latin typeface="Aptos" panose="020B0004020202020204" pitchFamily="34" charset="0"/>
                <a:ea typeface="DM Sans Bold"/>
                <a:cs typeface="DM Sans Bold"/>
                <a:sym typeface="DM Sans Bold"/>
              </a:rPr>
              <a:t>Vadodara</a:t>
            </a:r>
          </a:p>
        </p:txBody>
      </p:sp>
    </p:spTree>
    <p:extLst>
      <p:ext uri="{BB962C8B-B14F-4D97-AF65-F5344CB8AC3E}">
        <p14:creationId xmlns:p14="http://schemas.microsoft.com/office/powerpoint/2010/main" val="1836087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6AE3F09C-0E2E-C8F6-39B8-BEEF043CD99B}"/>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AD5740BB-DA7A-3A56-D58A-150129111D17}"/>
              </a:ext>
            </a:extLst>
          </p:cNvPr>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a:extLst>
              <a:ext uri="{FF2B5EF4-FFF2-40B4-BE49-F238E27FC236}">
                <a16:creationId xmlns:a16="http://schemas.microsoft.com/office/drawing/2014/main" id="{54213F76-F34D-2E9B-7DAE-1FA5F5091687}"/>
              </a:ext>
            </a:extLst>
          </p:cNvPr>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pic>
        <p:nvPicPr>
          <p:cNvPr id="4" name="Picture 3">
            <a:extLst>
              <a:ext uri="{FF2B5EF4-FFF2-40B4-BE49-F238E27FC236}">
                <a16:creationId xmlns:a16="http://schemas.microsoft.com/office/drawing/2014/main" id="{41736D9C-642B-142A-767C-2181A6047E24}"/>
              </a:ext>
            </a:extLst>
          </p:cNvPr>
          <p:cNvPicPr>
            <a:picLocks noChangeAspect="1"/>
          </p:cNvPicPr>
          <p:nvPr/>
        </p:nvPicPr>
        <p:blipFill>
          <a:blip r:embed="rId4"/>
          <a:stretch>
            <a:fillRect/>
          </a:stretch>
        </p:blipFill>
        <p:spPr>
          <a:xfrm>
            <a:off x="609599" y="1409700"/>
            <a:ext cx="7924800" cy="3465241"/>
          </a:xfrm>
          <a:prstGeom prst="rect">
            <a:avLst/>
          </a:prstGeom>
        </p:spPr>
      </p:pic>
      <p:pic>
        <p:nvPicPr>
          <p:cNvPr id="6" name="Picture 5">
            <a:extLst>
              <a:ext uri="{FF2B5EF4-FFF2-40B4-BE49-F238E27FC236}">
                <a16:creationId xmlns:a16="http://schemas.microsoft.com/office/drawing/2014/main" id="{4DB2948F-401A-DA98-56AB-B03DA1BAB88B}"/>
              </a:ext>
            </a:extLst>
          </p:cNvPr>
          <p:cNvPicPr>
            <a:picLocks noChangeAspect="1"/>
          </p:cNvPicPr>
          <p:nvPr/>
        </p:nvPicPr>
        <p:blipFill>
          <a:blip r:embed="rId5"/>
          <a:stretch>
            <a:fillRect/>
          </a:stretch>
        </p:blipFill>
        <p:spPr>
          <a:xfrm>
            <a:off x="587297" y="5717550"/>
            <a:ext cx="7924799" cy="3436382"/>
          </a:xfrm>
          <a:prstGeom prst="rect">
            <a:avLst/>
          </a:prstGeom>
        </p:spPr>
      </p:pic>
      <p:sp>
        <p:nvSpPr>
          <p:cNvPr id="12" name="TextBox 5">
            <a:extLst>
              <a:ext uri="{FF2B5EF4-FFF2-40B4-BE49-F238E27FC236}">
                <a16:creationId xmlns:a16="http://schemas.microsoft.com/office/drawing/2014/main" id="{2BC0635F-7A74-D453-833F-F6BA41FCD43D}"/>
              </a:ext>
            </a:extLst>
          </p:cNvPr>
          <p:cNvSpPr txBox="1"/>
          <p:nvPr/>
        </p:nvSpPr>
        <p:spPr>
          <a:xfrm>
            <a:off x="609599" y="573098"/>
            <a:ext cx="2621286" cy="625877"/>
          </a:xfrm>
          <a:prstGeom prst="rect">
            <a:avLst/>
          </a:prstGeom>
        </p:spPr>
        <p:txBody>
          <a:bodyPr wrap="square" lIns="0" tIns="0" rIns="0" bIns="0" rtlCol="0" anchor="t">
            <a:spAutoFit/>
          </a:bodyPr>
          <a:lstStyle/>
          <a:p>
            <a:pPr marL="0" lvl="0" indent="0" algn="l">
              <a:lnSpc>
                <a:spcPts val="5099"/>
              </a:lnSpc>
              <a:spcBef>
                <a:spcPct val="0"/>
              </a:spcBef>
            </a:pPr>
            <a:r>
              <a:rPr lang="en-US" sz="3695" b="1" dirty="0">
                <a:solidFill>
                  <a:srgbClr val="4BD1FB"/>
                </a:solidFill>
                <a:latin typeface="Aptos" panose="020B0004020202020204" pitchFamily="34" charset="0"/>
                <a:ea typeface="DM Sans Bold"/>
                <a:cs typeface="DM Sans Bold"/>
                <a:sym typeface="DM Sans Bold"/>
              </a:rPr>
              <a:t>Indore</a:t>
            </a:r>
          </a:p>
        </p:txBody>
      </p:sp>
      <p:pic>
        <p:nvPicPr>
          <p:cNvPr id="2" name="Picture 1">
            <a:extLst>
              <a:ext uri="{FF2B5EF4-FFF2-40B4-BE49-F238E27FC236}">
                <a16:creationId xmlns:a16="http://schemas.microsoft.com/office/drawing/2014/main" id="{B9E64672-8706-8029-DB6B-09EB83D3D4B6}"/>
              </a:ext>
            </a:extLst>
          </p:cNvPr>
          <p:cNvPicPr>
            <a:picLocks noChangeAspect="1"/>
          </p:cNvPicPr>
          <p:nvPr/>
        </p:nvPicPr>
        <p:blipFill>
          <a:blip r:embed="rId6"/>
          <a:stretch>
            <a:fillRect/>
          </a:stretch>
        </p:blipFill>
        <p:spPr>
          <a:xfrm>
            <a:off x="10347195" y="1545149"/>
            <a:ext cx="7173547" cy="3222732"/>
          </a:xfrm>
          <a:prstGeom prst="rect">
            <a:avLst/>
          </a:prstGeom>
        </p:spPr>
      </p:pic>
      <p:pic>
        <p:nvPicPr>
          <p:cNvPr id="5" name="Picture 4">
            <a:extLst>
              <a:ext uri="{FF2B5EF4-FFF2-40B4-BE49-F238E27FC236}">
                <a16:creationId xmlns:a16="http://schemas.microsoft.com/office/drawing/2014/main" id="{817DAA66-4E9F-0D63-8CCA-19CBA39BA55F}"/>
              </a:ext>
            </a:extLst>
          </p:cNvPr>
          <p:cNvPicPr>
            <a:picLocks noChangeAspect="1"/>
          </p:cNvPicPr>
          <p:nvPr/>
        </p:nvPicPr>
        <p:blipFill>
          <a:blip r:embed="rId7"/>
          <a:stretch>
            <a:fillRect/>
          </a:stretch>
        </p:blipFill>
        <p:spPr>
          <a:xfrm>
            <a:off x="10194795" y="5824374"/>
            <a:ext cx="7325947" cy="3222733"/>
          </a:xfrm>
          <a:prstGeom prst="rect">
            <a:avLst/>
          </a:prstGeom>
        </p:spPr>
      </p:pic>
      <p:sp>
        <p:nvSpPr>
          <p:cNvPr id="7" name="TextBox 5">
            <a:extLst>
              <a:ext uri="{FF2B5EF4-FFF2-40B4-BE49-F238E27FC236}">
                <a16:creationId xmlns:a16="http://schemas.microsoft.com/office/drawing/2014/main" id="{992C2D0B-9C3F-9448-BEFE-D8D91CCE8CE7}"/>
              </a:ext>
            </a:extLst>
          </p:cNvPr>
          <p:cNvSpPr txBox="1"/>
          <p:nvPr/>
        </p:nvSpPr>
        <p:spPr>
          <a:xfrm>
            <a:off x="10968188" y="824001"/>
            <a:ext cx="2621286" cy="625877"/>
          </a:xfrm>
          <a:prstGeom prst="rect">
            <a:avLst/>
          </a:prstGeom>
        </p:spPr>
        <p:txBody>
          <a:bodyPr wrap="square" lIns="0" tIns="0" rIns="0" bIns="0" rtlCol="0" anchor="t">
            <a:spAutoFit/>
          </a:bodyPr>
          <a:lstStyle/>
          <a:p>
            <a:pPr marL="0" lvl="0" indent="0" algn="l">
              <a:lnSpc>
                <a:spcPts val="5099"/>
              </a:lnSpc>
              <a:spcBef>
                <a:spcPct val="0"/>
              </a:spcBef>
            </a:pPr>
            <a:r>
              <a:rPr lang="en-US" sz="3695" b="1" dirty="0">
                <a:solidFill>
                  <a:srgbClr val="4BD1FB"/>
                </a:solidFill>
                <a:latin typeface="Aptos" panose="020B0004020202020204" pitchFamily="34" charset="0"/>
                <a:ea typeface="DM Sans Bold"/>
                <a:cs typeface="DM Sans Bold"/>
                <a:sym typeface="DM Sans Bold"/>
              </a:rPr>
              <a:t>Surat</a:t>
            </a:r>
          </a:p>
        </p:txBody>
      </p:sp>
    </p:spTree>
    <p:extLst>
      <p:ext uri="{BB962C8B-B14F-4D97-AF65-F5344CB8AC3E}">
        <p14:creationId xmlns:p14="http://schemas.microsoft.com/office/powerpoint/2010/main" val="1607434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605D40C3-C546-34AF-6C92-8608FD828FA8}"/>
            </a:ext>
          </a:extLst>
        </p:cNvPr>
        <p:cNvGrpSpPr/>
        <p:nvPr/>
      </p:nvGrpSpPr>
      <p:grpSpPr>
        <a:xfrm>
          <a:off x="0" y="0"/>
          <a:ext cx="0" cy="0"/>
          <a:chOff x="0" y="0"/>
          <a:chExt cx="0" cy="0"/>
        </a:xfrm>
      </p:grpSpPr>
      <p:sp>
        <p:nvSpPr>
          <p:cNvPr id="9" name="Freeform 9">
            <a:extLst>
              <a:ext uri="{FF2B5EF4-FFF2-40B4-BE49-F238E27FC236}">
                <a16:creationId xmlns:a16="http://schemas.microsoft.com/office/drawing/2014/main" id="{DC39FBA8-8A94-94FC-B79A-D14FE0E3BD54}"/>
              </a:ext>
            </a:extLst>
          </p:cNvPr>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pic>
        <p:nvPicPr>
          <p:cNvPr id="4" name="Picture 3">
            <a:extLst>
              <a:ext uri="{FF2B5EF4-FFF2-40B4-BE49-F238E27FC236}">
                <a16:creationId xmlns:a16="http://schemas.microsoft.com/office/drawing/2014/main" id="{D7A756FE-E3A1-8CF8-AA72-734B97CC3EDF}"/>
              </a:ext>
            </a:extLst>
          </p:cNvPr>
          <p:cNvPicPr>
            <a:picLocks noChangeAspect="1"/>
          </p:cNvPicPr>
          <p:nvPr/>
        </p:nvPicPr>
        <p:blipFill>
          <a:blip r:embed="rId4"/>
          <a:stretch>
            <a:fillRect/>
          </a:stretch>
        </p:blipFill>
        <p:spPr>
          <a:xfrm>
            <a:off x="868026" y="1866900"/>
            <a:ext cx="6675773" cy="2671678"/>
          </a:xfrm>
          <a:prstGeom prst="rect">
            <a:avLst/>
          </a:prstGeom>
        </p:spPr>
      </p:pic>
      <p:pic>
        <p:nvPicPr>
          <p:cNvPr id="8" name="Picture 7">
            <a:extLst>
              <a:ext uri="{FF2B5EF4-FFF2-40B4-BE49-F238E27FC236}">
                <a16:creationId xmlns:a16="http://schemas.microsoft.com/office/drawing/2014/main" id="{873321B1-A0DC-36BF-6B25-B5143B46DDC2}"/>
              </a:ext>
            </a:extLst>
          </p:cNvPr>
          <p:cNvPicPr>
            <a:picLocks noChangeAspect="1"/>
          </p:cNvPicPr>
          <p:nvPr/>
        </p:nvPicPr>
        <p:blipFill>
          <a:blip r:embed="rId5"/>
          <a:stretch>
            <a:fillRect/>
          </a:stretch>
        </p:blipFill>
        <p:spPr>
          <a:xfrm>
            <a:off x="868026" y="5748423"/>
            <a:ext cx="6675772" cy="3281275"/>
          </a:xfrm>
          <a:prstGeom prst="rect">
            <a:avLst/>
          </a:prstGeom>
        </p:spPr>
      </p:pic>
      <p:sp>
        <p:nvSpPr>
          <p:cNvPr id="12" name="TextBox 5">
            <a:extLst>
              <a:ext uri="{FF2B5EF4-FFF2-40B4-BE49-F238E27FC236}">
                <a16:creationId xmlns:a16="http://schemas.microsoft.com/office/drawing/2014/main" id="{0D7F7B99-E6E3-FEFF-4ACA-6EE99D27E3FE}"/>
              </a:ext>
            </a:extLst>
          </p:cNvPr>
          <p:cNvSpPr txBox="1"/>
          <p:nvPr/>
        </p:nvSpPr>
        <p:spPr>
          <a:xfrm>
            <a:off x="816179" y="917717"/>
            <a:ext cx="2621286" cy="625877"/>
          </a:xfrm>
          <a:prstGeom prst="rect">
            <a:avLst/>
          </a:prstGeom>
        </p:spPr>
        <p:txBody>
          <a:bodyPr wrap="square" lIns="0" tIns="0" rIns="0" bIns="0" rtlCol="0" anchor="t">
            <a:spAutoFit/>
          </a:bodyPr>
          <a:lstStyle/>
          <a:p>
            <a:pPr marL="0" lvl="0" indent="0" algn="l">
              <a:lnSpc>
                <a:spcPts val="5099"/>
              </a:lnSpc>
              <a:spcBef>
                <a:spcPct val="0"/>
              </a:spcBef>
            </a:pPr>
            <a:r>
              <a:rPr lang="en-US" sz="3695" b="1" dirty="0">
                <a:solidFill>
                  <a:srgbClr val="4BD1FB"/>
                </a:solidFill>
                <a:latin typeface="Aptos" panose="020B0004020202020204" pitchFamily="34" charset="0"/>
                <a:ea typeface="DM Sans Bold"/>
                <a:cs typeface="DM Sans Bold"/>
                <a:sym typeface="DM Sans Bold"/>
              </a:rPr>
              <a:t>Mysore</a:t>
            </a:r>
          </a:p>
        </p:txBody>
      </p:sp>
      <p:pic>
        <p:nvPicPr>
          <p:cNvPr id="2" name="Picture 1">
            <a:extLst>
              <a:ext uri="{FF2B5EF4-FFF2-40B4-BE49-F238E27FC236}">
                <a16:creationId xmlns:a16="http://schemas.microsoft.com/office/drawing/2014/main" id="{C2741589-21CD-8130-CBD6-35402F1C0D4F}"/>
              </a:ext>
            </a:extLst>
          </p:cNvPr>
          <p:cNvPicPr>
            <a:picLocks noChangeAspect="1"/>
          </p:cNvPicPr>
          <p:nvPr/>
        </p:nvPicPr>
        <p:blipFill>
          <a:blip r:embed="rId6"/>
          <a:stretch>
            <a:fillRect/>
          </a:stretch>
        </p:blipFill>
        <p:spPr>
          <a:xfrm>
            <a:off x="10058400" y="5748422"/>
            <a:ext cx="7335644" cy="3281275"/>
          </a:xfrm>
          <a:prstGeom prst="rect">
            <a:avLst/>
          </a:prstGeom>
        </p:spPr>
      </p:pic>
      <p:pic>
        <p:nvPicPr>
          <p:cNvPr id="3" name="Picture 2">
            <a:extLst>
              <a:ext uri="{FF2B5EF4-FFF2-40B4-BE49-F238E27FC236}">
                <a16:creationId xmlns:a16="http://schemas.microsoft.com/office/drawing/2014/main" id="{AB17C3DA-641E-E23F-6C06-112F2386C91E}"/>
              </a:ext>
            </a:extLst>
          </p:cNvPr>
          <p:cNvPicPr>
            <a:picLocks noChangeAspect="1"/>
          </p:cNvPicPr>
          <p:nvPr/>
        </p:nvPicPr>
        <p:blipFill>
          <a:blip r:embed="rId7"/>
          <a:stretch>
            <a:fillRect/>
          </a:stretch>
        </p:blipFill>
        <p:spPr>
          <a:xfrm>
            <a:off x="10058401" y="1866901"/>
            <a:ext cx="7335644" cy="2671678"/>
          </a:xfrm>
          <a:prstGeom prst="rect">
            <a:avLst/>
          </a:prstGeom>
        </p:spPr>
      </p:pic>
      <p:sp>
        <p:nvSpPr>
          <p:cNvPr id="5" name="TextBox 5">
            <a:extLst>
              <a:ext uri="{FF2B5EF4-FFF2-40B4-BE49-F238E27FC236}">
                <a16:creationId xmlns:a16="http://schemas.microsoft.com/office/drawing/2014/main" id="{D7D83EBA-1FAB-4B16-9ADA-F0AFFD7201BC}"/>
              </a:ext>
            </a:extLst>
          </p:cNvPr>
          <p:cNvSpPr txBox="1"/>
          <p:nvPr/>
        </p:nvSpPr>
        <p:spPr>
          <a:xfrm>
            <a:off x="10287000" y="914272"/>
            <a:ext cx="2621286" cy="625877"/>
          </a:xfrm>
          <a:prstGeom prst="rect">
            <a:avLst/>
          </a:prstGeom>
        </p:spPr>
        <p:txBody>
          <a:bodyPr wrap="square" lIns="0" tIns="0" rIns="0" bIns="0" rtlCol="0" anchor="t">
            <a:spAutoFit/>
          </a:bodyPr>
          <a:lstStyle/>
          <a:p>
            <a:pPr marL="0" lvl="0" indent="0" algn="l">
              <a:lnSpc>
                <a:spcPts val="5099"/>
              </a:lnSpc>
              <a:spcBef>
                <a:spcPct val="0"/>
              </a:spcBef>
            </a:pPr>
            <a:r>
              <a:rPr lang="en-US" sz="3695" b="1" dirty="0">
                <a:solidFill>
                  <a:srgbClr val="4BD1FB"/>
                </a:solidFill>
                <a:latin typeface="Aptos" panose="020B0004020202020204" pitchFamily="34" charset="0"/>
                <a:ea typeface="DM Sans Bold"/>
                <a:cs typeface="DM Sans Bold"/>
                <a:sym typeface="DM Sans Bold"/>
              </a:rPr>
              <a:t>Jaipur</a:t>
            </a:r>
          </a:p>
        </p:txBody>
      </p:sp>
    </p:spTree>
    <p:extLst>
      <p:ext uri="{BB962C8B-B14F-4D97-AF65-F5344CB8AC3E}">
        <p14:creationId xmlns:p14="http://schemas.microsoft.com/office/powerpoint/2010/main" val="3301010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32E2A447-E354-81A9-2A94-5E8BF41660C7}"/>
            </a:ext>
          </a:extLst>
        </p:cNvPr>
        <p:cNvGrpSpPr/>
        <p:nvPr/>
      </p:nvGrpSpPr>
      <p:grpSpPr>
        <a:xfrm>
          <a:off x="0" y="0"/>
          <a:ext cx="0" cy="0"/>
          <a:chOff x="0" y="0"/>
          <a:chExt cx="0" cy="0"/>
        </a:xfrm>
      </p:grpSpPr>
      <p:sp>
        <p:nvSpPr>
          <p:cNvPr id="9" name="Freeform 9">
            <a:extLst>
              <a:ext uri="{FF2B5EF4-FFF2-40B4-BE49-F238E27FC236}">
                <a16:creationId xmlns:a16="http://schemas.microsoft.com/office/drawing/2014/main" id="{2B328745-A90E-2325-364C-36D781384E0F}"/>
              </a:ext>
            </a:extLst>
          </p:cNvPr>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pic>
        <p:nvPicPr>
          <p:cNvPr id="6" name="Picture 5">
            <a:extLst>
              <a:ext uri="{FF2B5EF4-FFF2-40B4-BE49-F238E27FC236}">
                <a16:creationId xmlns:a16="http://schemas.microsoft.com/office/drawing/2014/main" id="{04729514-8E73-5FCD-CD7D-2D4CC80B718F}"/>
              </a:ext>
            </a:extLst>
          </p:cNvPr>
          <p:cNvPicPr>
            <a:picLocks noChangeAspect="1"/>
          </p:cNvPicPr>
          <p:nvPr/>
        </p:nvPicPr>
        <p:blipFill>
          <a:blip r:embed="rId4"/>
          <a:stretch>
            <a:fillRect/>
          </a:stretch>
        </p:blipFill>
        <p:spPr>
          <a:xfrm>
            <a:off x="9525000" y="1790700"/>
            <a:ext cx="8458200" cy="2590800"/>
          </a:xfrm>
          <a:prstGeom prst="rect">
            <a:avLst/>
          </a:prstGeom>
        </p:spPr>
      </p:pic>
      <p:pic>
        <p:nvPicPr>
          <p:cNvPr id="8" name="Picture 7">
            <a:extLst>
              <a:ext uri="{FF2B5EF4-FFF2-40B4-BE49-F238E27FC236}">
                <a16:creationId xmlns:a16="http://schemas.microsoft.com/office/drawing/2014/main" id="{0D543FDA-4D8C-2A89-1BE9-E301C1DBC403}"/>
              </a:ext>
            </a:extLst>
          </p:cNvPr>
          <p:cNvPicPr>
            <a:picLocks noChangeAspect="1"/>
          </p:cNvPicPr>
          <p:nvPr/>
        </p:nvPicPr>
        <p:blipFill>
          <a:blip r:embed="rId5"/>
          <a:stretch>
            <a:fillRect/>
          </a:stretch>
        </p:blipFill>
        <p:spPr>
          <a:xfrm>
            <a:off x="9525000" y="5372100"/>
            <a:ext cx="8458200" cy="3581400"/>
          </a:xfrm>
          <a:prstGeom prst="rect">
            <a:avLst/>
          </a:prstGeom>
        </p:spPr>
      </p:pic>
      <p:sp>
        <p:nvSpPr>
          <p:cNvPr id="15" name="TextBox 5">
            <a:extLst>
              <a:ext uri="{FF2B5EF4-FFF2-40B4-BE49-F238E27FC236}">
                <a16:creationId xmlns:a16="http://schemas.microsoft.com/office/drawing/2014/main" id="{14A8E9EB-1218-E7AC-B721-B75EB0DBBDEA}"/>
              </a:ext>
            </a:extLst>
          </p:cNvPr>
          <p:cNvSpPr txBox="1"/>
          <p:nvPr/>
        </p:nvSpPr>
        <p:spPr>
          <a:xfrm>
            <a:off x="9525000" y="669523"/>
            <a:ext cx="3581400" cy="621773"/>
          </a:xfrm>
          <a:prstGeom prst="rect">
            <a:avLst/>
          </a:prstGeom>
        </p:spPr>
        <p:txBody>
          <a:bodyPr wrap="square" lIns="0" tIns="0" rIns="0" bIns="0" rtlCol="0" anchor="t">
            <a:spAutoFit/>
          </a:bodyPr>
          <a:lstStyle/>
          <a:p>
            <a:pPr marL="0" lvl="0" indent="0" algn="l">
              <a:lnSpc>
                <a:spcPts val="5099"/>
              </a:lnSpc>
              <a:spcBef>
                <a:spcPct val="0"/>
              </a:spcBef>
            </a:pPr>
            <a:r>
              <a:rPr lang="en-US" sz="3695" b="1" dirty="0">
                <a:solidFill>
                  <a:srgbClr val="4BD1FB"/>
                </a:solidFill>
                <a:latin typeface="Aptos" panose="020B0004020202020204" pitchFamily="34" charset="0"/>
                <a:ea typeface="DM Sans Bold"/>
                <a:cs typeface="DM Sans Bold"/>
                <a:sym typeface="DM Sans Bold"/>
              </a:rPr>
              <a:t>Visakhapatnam</a:t>
            </a:r>
          </a:p>
        </p:txBody>
      </p:sp>
      <p:pic>
        <p:nvPicPr>
          <p:cNvPr id="2" name="Picture 1">
            <a:extLst>
              <a:ext uri="{FF2B5EF4-FFF2-40B4-BE49-F238E27FC236}">
                <a16:creationId xmlns:a16="http://schemas.microsoft.com/office/drawing/2014/main" id="{16904C09-6AA1-99D0-BA92-9853ECBA101E}"/>
              </a:ext>
            </a:extLst>
          </p:cNvPr>
          <p:cNvPicPr>
            <a:picLocks noChangeAspect="1"/>
          </p:cNvPicPr>
          <p:nvPr/>
        </p:nvPicPr>
        <p:blipFill>
          <a:blip r:embed="rId6"/>
          <a:stretch>
            <a:fillRect/>
          </a:stretch>
        </p:blipFill>
        <p:spPr>
          <a:xfrm>
            <a:off x="823613" y="1787254"/>
            <a:ext cx="7814010" cy="2590800"/>
          </a:xfrm>
          <a:prstGeom prst="rect">
            <a:avLst/>
          </a:prstGeom>
        </p:spPr>
      </p:pic>
      <p:pic>
        <p:nvPicPr>
          <p:cNvPr id="3" name="Picture 2">
            <a:extLst>
              <a:ext uri="{FF2B5EF4-FFF2-40B4-BE49-F238E27FC236}">
                <a16:creationId xmlns:a16="http://schemas.microsoft.com/office/drawing/2014/main" id="{9F3A8BEE-6E1A-30CA-4E6D-7FB6BEF03512}"/>
              </a:ext>
            </a:extLst>
          </p:cNvPr>
          <p:cNvPicPr>
            <a:picLocks noChangeAspect="1"/>
          </p:cNvPicPr>
          <p:nvPr/>
        </p:nvPicPr>
        <p:blipFill>
          <a:blip r:embed="rId7"/>
          <a:stretch>
            <a:fillRect/>
          </a:stretch>
        </p:blipFill>
        <p:spPr>
          <a:xfrm>
            <a:off x="823613" y="5372100"/>
            <a:ext cx="7814010" cy="3581400"/>
          </a:xfrm>
          <a:prstGeom prst="rect">
            <a:avLst/>
          </a:prstGeom>
        </p:spPr>
      </p:pic>
      <p:sp>
        <p:nvSpPr>
          <p:cNvPr id="12" name="TextBox 5">
            <a:extLst>
              <a:ext uri="{FF2B5EF4-FFF2-40B4-BE49-F238E27FC236}">
                <a16:creationId xmlns:a16="http://schemas.microsoft.com/office/drawing/2014/main" id="{5D1D251B-95EB-B6B8-00DE-1DDE9A2F81EF}"/>
              </a:ext>
            </a:extLst>
          </p:cNvPr>
          <p:cNvSpPr txBox="1"/>
          <p:nvPr/>
        </p:nvSpPr>
        <p:spPr>
          <a:xfrm>
            <a:off x="823613" y="665419"/>
            <a:ext cx="2621286" cy="625877"/>
          </a:xfrm>
          <a:prstGeom prst="rect">
            <a:avLst/>
          </a:prstGeom>
        </p:spPr>
        <p:txBody>
          <a:bodyPr wrap="square" lIns="0" tIns="0" rIns="0" bIns="0" rtlCol="0" anchor="t">
            <a:spAutoFit/>
          </a:bodyPr>
          <a:lstStyle/>
          <a:p>
            <a:pPr marL="0" lvl="0" indent="0" algn="l">
              <a:lnSpc>
                <a:spcPts val="5099"/>
              </a:lnSpc>
              <a:spcBef>
                <a:spcPct val="0"/>
              </a:spcBef>
            </a:pPr>
            <a:r>
              <a:rPr lang="en-US" sz="3695" b="1" dirty="0">
                <a:solidFill>
                  <a:srgbClr val="4BD1FB"/>
                </a:solidFill>
                <a:latin typeface="Aptos" panose="020B0004020202020204" pitchFamily="34" charset="0"/>
                <a:ea typeface="DM Sans Bold"/>
                <a:cs typeface="DM Sans Bold"/>
                <a:sym typeface="DM Sans Bold"/>
              </a:rPr>
              <a:t>Kochi</a:t>
            </a:r>
          </a:p>
        </p:txBody>
      </p:sp>
    </p:spTree>
    <p:extLst>
      <p:ext uri="{BB962C8B-B14F-4D97-AF65-F5344CB8AC3E}">
        <p14:creationId xmlns:p14="http://schemas.microsoft.com/office/powerpoint/2010/main" val="1741902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13830470-C4FC-1B69-9490-0AA466C14A3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7A022CD4-C713-205B-67CE-DB802BB03C92}"/>
              </a:ext>
            </a:extLst>
          </p:cNvPr>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a:extLst>
              <a:ext uri="{FF2B5EF4-FFF2-40B4-BE49-F238E27FC236}">
                <a16:creationId xmlns:a16="http://schemas.microsoft.com/office/drawing/2014/main" id="{58766863-E426-6449-915B-C4856925B43B}"/>
              </a:ext>
            </a:extLst>
          </p:cNvPr>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3">
            <a:extLst>
              <a:ext uri="{FF2B5EF4-FFF2-40B4-BE49-F238E27FC236}">
                <a16:creationId xmlns:a16="http://schemas.microsoft.com/office/drawing/2014/main" id="{8BAD2AF0-C8E4-E2B3-95FC-FED8A0718B09}"/>
              </a:ext>
            </a:extLst>
          </p:cNvPr>
          <p:cNvSpPr txBox="1"/>
          <p:nvPr/>
        </p:nvSpPr>
        <p:spPr>
          <a:xfrm>
            <a:off x="914400" y="876300"/>
            <a:ext cx="14554200" cy="646331"/>
          </a:xfrm>
          <a:prstGeom prst="rect">
            <a:avLst/>
          </a:prstGeom>
          <a:noFill/>
        </p:spPr>
        <p:txBody>
          <a:bodyPr wrap="square">
            <a:spAutoFit/>
          </a:bodyPr>
          <a:lstStyle/>
          <a:p>
            <a:r>
              <a:rPr lang="en-IN" sz="3600" b="1" dirty="0">
                <a:solidFill>
                  <a:schemeClr val="accent6">
                    <a:lumMod val="40000"/>
                    <a:lumOff val="60000"/>
                  </a:schemeClr>
                </a:solidFill>
              </a:rPr>
              <a:t>Business Request - 3: City-Level Repeat Passenger Trip Frequency Report</a:t>
            </a:r>
          </a:p>
        </p:txBody>
      </p:sp>
      <p:pic>
        <p:nvPicPr>
          <p:cNvPr id="6" name="Picture 5">
            <a:extLst>
              <a:ext uri="{FF2B5EF4-FFF2-40B4-BE49-F238E27FC236}">
                <a16:creationId xmlns:a16="http://schemas.microsoft.com/office/drawing/2014/main" id="{B13379E1-F2AC-0AF9-9471-E6DC6ABD26B2}"/>
              </a:ext>
            </a:extLst>
          </p:cNvPr>
          <p:cNvPicPr>
            <a:picLocks noChangeAspect="1"/>
          </p:cNvPicPr>
          <p:nvPr/>
        </p:nvPicPr>
        <p:blipFill>
          <a:blip r:embed="rId4"/>
          <a:stretch>
            <a:fillRect/>
          </a:stretch>
        </p:blipFill>
        <p:spPr>
          <a:xfrm>
            <a:off x="291790" y="3619500"/>
            <a:ext cx="8839200" cy="5221566"/>
          </a:xfrm>
          <a:prstGeom prst="rect">
            <a:avLst/>
          </a:prstGeom>
        </p:spPr>
      </p:pic>
      <p:pic>
        <p:nvPicPr>
          <p:cNvPr id="8" name="Picture 7">
            <a:extLst>
              <a:ext uri="{FF2B5EF4-FFF2-40B4-BE49-F238E27FC236}">
                <a16:creationId xmlns:a16="http://schemas.microsoft.com/office/drawing/2014/main" id="{238926C2-629C-3FE0-416A-4CB9910703AB}"/>
              </a:ext>
            </a:extLst>
          </p:cNvPr>
          <p:cNvPicPr>
            <a:picLocks noChangeAspect="1"/>
          </p:cNvPicPr>
          <p:nvPr/>
        </p:nvPicPr>
        <p:blipFill>
          <a:blip r:embed="rId5"/>
          <a:stretch>
            <a:fillRect/>
          </a:stretch>
        </p:blipFill>
        <p:spPr>
          <a:xfrm>
            <a:off x="9677400" y="3156266"/>
            <a:ext cx="8305800" cy="6787834"/>
          </a:xfrm>
          <a:prstGeom prst="rect">
            <a:avLst/>
          </a:prstGeom>
        </p:spPr>
      </p:pic>
    </p:spTree>
    <p:extLst>
      <p:ext uri="{BB962C8B-B14F-4D97-AF65-F5344CB8AC3E}">
        <p14:creationId xmlns:p14="http://schemas.microsoft.com/office/powerpoint/2010/main" val="836108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1924A6E7-0976-CA97-9E00-A7CAA0F308A9}"/>
            </a:ext>
          </a:extLst>
        </p:cNvPr>
        <p:cNvGrpSpPr/>
        <p:nvPr/>
      </p:nvGrpSpPr>
      <p:grpSpPr>
        <a:xfrm>
          <a:off x="0" y="0"/>
          <a:ext cx="0" cy="0"/>
          <a:chOff x="0" y="0"/>
          <a:chExt cx="0" cy="0"/>
        </a:xfrm>
      </p:grpSpPr>
      <p:sp>
        <p:nvSpPr>
          <p:cNvPr id="9" name="Freeform 9">
            <a:extLst>
              <a:ext uri="{FF2B5EF4-FFF2-40B4-BE49-F238E27FC236}">
                <a16:creationId xmlns:a16="http://schemas.microsoft.com/office/drawing/2014/main" id="{83A0046A-934C-BA1A-213C-A14687BF8853}"/>
              </a:ext>
            </a:extLst>
          </p:cNvPr>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3">
            <a:extLst>
              <a:ext uri="{FF2B5EF4-FFF2-40B4-BE49-F238E27FC236}">
                <a16:creationId xmlns:a16="http://schemas.microsoft.com/office/drawing/2014/main" id="{3EDB26BF-1BB4-33A6-A803-2ED3C72AE751}"/>
              </a:ext>
            </a:extLst>
          </p:cNvPr>
          <p:cNvSpPr txBox="1"/>
          <p:nvPr/>
        </p:nvSpPr>
        <p:spPr>
          <a:xfrm>
            <a:off x="1190692" y="952500"/>
            <a:ext cx="15906616" cy="646331"/>
          </a:xfrm>
          <a:prstGeom prst="rect">
            <a:avLst/>
          </a:prstGeom>
          <a:noFill/>
        </p:spPr>
        <p:txBody>
          <a:bodyPr wrap="square">
            <a:spAutoFit/>
          </a:bodyPr>
          <a:lstStyle/>
          <a:p>
            <a:r>
              <a:rPr lang="en-IN" sz="3600" b="1" dirty="0">
                <a:solidFill>
                  <a:schemeClr val="accent6">
                    <a:lumMod val="40000"/>
                    <a:lumOff val="60000"/>
                  </a:schemeClr>
                </a:solidFill>
              </a:rPr>
              <a:t>Business Request - 4: Identify Cities with Highest and Lowest Total New Passengers</a:t>
            </a:r>
          </a:p>
        </p:txBody>
      </p:sp>
      <p:pic>
        <p:nvPicPr>
          <p:cNvPr id="6" name="Picture 5">
            <a:extLst>
              <a:ext uri="{FF2B5EF4-FFF2-40B4-BE49-F238E27FC236}">
                <a16:creationId xmlns:a16="http://schemas.microsoft.com/office/drawing/2014/main" id="{01851E63-916B-4803-7032-71F28D847D16}"/>
              </a:ext>
            </a:extLst>
          </p:cNvPr>
          <p:cNvPicPr>
            <a:picLocks noChangeAspect="1"/>
          </p:cNvPicPr>
          <p:nvPr/>
        </p:nvPicPr>
        <p:blipFill>
          <a:blip r:embed="rId4"/>
          <a:stretch>
            <a:fillRect/>
          </a:stretch>
        </p:blipFill>
        <p:spPr>
          <a:xfrm>
            <a:off x="990600" y="4000500"/>
            <a:ext cx="6078013" cy="2970634"/>
          </a:xfrm>
          <a:prstGeom prst="rect">
            <a:avLst/>
          </a:prstGeom>
        </p:spPr>
      </p:pic>
      <p:pic>
        <p:nvPicPr>
          <p:cNvPr id="11" name="Picture 10">
            <a:extLst>
              <a:ext uri="{FF2B5EF4-FFF2-40B4-BE49-F238E27FC236}">
                <a16:creationId xmlns:a16="http://schemas.microsoft.com/office/drawing/2014/main" id="{BA728117-5FD1-8930-6AF7-779E6CDF2132}"/>
              </a:ext>
            </a:extLst>
          </p:cNvPr>
          <p:cNvPicPr>
            <a:picLocks noChangeAspect="1"/>
          </p:cNvPicPr>
          <p:nvPr/>
        </p:nvPicPr>
        <p:blipFill>
          <a:blip r:embed="rId5"/>
          <a:stretch>
            <a:fillRect/>
          </a:stretch>
        </p:blipFill>
        <p:spPr>
          <a:xfrm>
            <a:off x="8229600" y="3314700"/>
            <a:ext cx="8686800" cy="5063132"/>
          </a:xfrm>
          <a:prstGeom prst="rect">
            <a:avLst/>
          </a:prstGeom>
        </p:spPr>
      </p:pic>
    </p:spTree>
    <p:extLst>
      <p:ext uri="{BB962C8B-B14F-4D97-AF65-F5344CB8AC3E}">
        <p14:creationId xmlns:p14="http://schemas.microsoft.com/office/powerpoint/2010/main" val="1685589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436C5665-9A8C-5F9F-E9EB-4505B37A8789}"/>
            </a:ext>
          </a:extLst>
        </p:cNvPr>
        <p:cNvGrpSpPr/>
        <p:nvPr/>
      </p:nvGrpSpPr>
      <p:grpSpPr>
        <a:xfrm>
          <a:off x="0" y="0"/>
          <a:ext cx="0" cy="0"/>
          <a:chOff x="0" y="0"/>
          <a:chExt cx="0" cy="0"/>
        </a:xfrm>
      </p:grpSpPr>
      <p:sp>
        <p:nvSpPr>
          <p:cNvPr id="9" name="Freeform 9">
            <a:extLst>
              <a:ext uri="{FF2B5EF4-FFF2-40B4-BE49-F238E27FC236}">
                <a16:creationId xmlns:a16="http://schemas.microsoft.com/office/drawing/2014/main" id="{D3032EB2-2BAF-FF9E-5DC3-B8BC864E6B4F}"/>
              </a:ext>
            </a:extLst>
          </p:cNvPr>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3">
            <a:extLst>
              <a:ext uri="{FF2B5EF4-FFF2-40B4-BE49-F238E27FC236}">
                <a16:creationId xmlns:a16="http://schemas.microsoft.com/office/drawing/2014/main" id="{CD4D7F99-A0C3-626C-C086-82C636FB7ED9}"/>
              </a:ext>
            </a:extLst>
          </p:cNvPr>
          <p:cNvSpPr txBox="1"/>
          <p:nvPr/>
        </p:nvSpPr>
        <p:spPr>
          <a:xfrm>
            <a:off x="1190692" y="952500"/>
            <a:ext cx="15906616" cy="646331"/>
          </a:xfrm>
          <a:prstGeom prst="rect">
            <a:avLst/>
          </a:prstGeom>
          <a:noFill/>
        </p:spPr>
        <p:txBody>
          <a:bodyPr wrap="square">
            <a:spAutoFit/>
          </a:bodyPr>
          <a:lstStyle/>
          <a:p>
            <a:r>
              <a:rPr lang="en-US" sz="3600" b="1" dirty="0">
                <a:solidFill>
                  <a:schemeClr val="accent6">
                    <a:lumMod val="40000"/>
                    <a:lumOff val="60000"/>
                  </a:schemeClr>
                </a:solidFill>
              </a:rPr>
              <a:t>Business Request - 5: Identify Month with Highest Revenue for Each City</a:t>
            </a:r>
            <a:endParaRPr lang="en-IN" sz="3600" b="1" dirty="0">
              <a:solidFill>
                <a:schemeClr val="accent6">
                  <a:lumMod val="40000"/>
                  <a:lumOff val="60000"/>
                </a:schemeClr>
              </a:solidFill>
            </a:endParaRPr>
          </a:p>
        </p:txBody>
      </p:sp>
      <p:pic>
        <p:nvPicPr>
          <p:cNvPr id="3" name="Picture 2">
            <a:extLst>
              <a:ext uri="{FF2B5EF4-FFF2-40B4-BE49-F238E27FC236}">
                <a16:creationId xmlns:a16="http://schemas.microsoft.com/office/drawing/2014/main" id="{4150464C-EAB6-F0B0-ECC0-1F27949B398F}"/>
              </a:ext>
            </a:extLst>
          </p:cNvPr>
          <p:cNvPicPr>
            <a:picLocks noChangeAspect="1"/>
          </p:cNvPicPr>
          <p:nvPr/>
        </p:nvPicPr>
        <p:blipFill>
          <a:blip r:embed="rId4"/>
          <a:stretch>
            <a:fillRect/>
          </a:stretch>
        </p:blipFill>
        <p:spPr>
          <a:xfrm>
            <a:off x="304800" y="2819648"/>
            <a:ext cx="7543800" cy="4337366"/>
          </a:xfrm>
          <a:prstGeom prst="rect">
            <a:avLst/>
          </a:prstGeom>
        </p:spPr>
      </p:pic>
      <p:pic>
        <p:nvPicPr>
          <p:cNvPr id="7" name="Picture 6">
            <a:extLst>
              <a:ext uri="{FF2B5EF4-FFF2-40B4-BE49-F238E27FC236}">
                <a16:creationId xmlns:a16="http://schemas.microsoft.com/office/drawing/2014/main" id="{1051331F-CC65-9FD5-06DE-77A0CC3110FA}"/>
              </a:ext>
            </a:extLst>
          </p:cNvPr>
          <p:cNvPicPr>
            <a:picLocks noChangeAspect="1"/>
          </p:cNvPicPr>
          <p:nvPr/>
        </p:nvPicPr>
        <p:blipFill>
          <a:blip r:embed="rId5"/>
          <a:stretch>
            <a:fillRect/>
          </a:stretch>
        </p:blipFill>
        <p:spPr>
          <a:xfrm>
            <a:off x="8229600" y="2819648"/>
            <a:ext cx="9753600" cy="4285878"/>
          </a:xfrm>
          <a:prstGeom prst="rect">
            <a:avLst/>
          </a:prstGeom>
        </p:spPr>
      </p:pic>
    </p:spTree>
    <p:extLst>
      <p:ext uri="{BB962C8B-B14F-4D97-AF65-F5344CB8AC3E}">
        <p14:creationId xmlns:p14="http://schemas.microsoft.com/office/powerpoint/2010/main" val="2614669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6C1FDB5A-E7D4-B92C-DE91-99C09B1CBAF6}"/>
            </a:ext>
          </a:extLst>
        </p:cNvPr>
        <p:cNvGrpSpPr/>
        <p:nvPr/>
      </p:nvGrpSpPr>
      <p:grpSpPr>
        <a:xfrm>
          <a:off x="0" y="0"/>
          <a:ext cx="0" cy="0"/>
          <a:chOff x="0" y="0"/>
          <a:chExt cx="0" cy="0"/>
        </a:xfrm>
      </p:grpSpPr>
      <p:sp>
        <p:nvSpPr>
          <p:cNvPr id="9" name="Freeform 9">
            <a:extLst>
              <a:ext uri="{FF2B5EF4-FFF2-40B4-BE49-F238E27FC236}">
                <a16:creationId xmlns:a16="http://schemas.microsoft.com/office/drawing/2014/main" id="{7FE64A56-0CED-D911-00FC-64F2884A9F5C}"/>
              </a:ext>
            </a:extLst>
          </p:cNvPr>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3">
            <a:extLst>
              <a:ext uri="{FF2B5EF4-FFF2-40B4-BE49-F238E27FC236}">
                <a16:creationId xmlns:a16="http://schemas.microsoft.com/office/drawing/2014/main" id="{A1C05310-A0B6-AD61-F1BB-28312E5EB578}"/>
              </a:ext>
            </a:extLst>
          </p:cNvPr>
          <p:cNvSpPr txBox="1"/>
          <p:nvPr/>
        </p:nvSpPr>
        <p:spPr>
          <a:xfrm>
            <a:off x="2895600" y="952500"/>
            <a:ext cx="10315508" cy="646331"/>
          </a:xfrm>
          <a:prstGeom prst="rect">
            <a:avLst/>
          </a:prstGeom>
          <a:noFill/>
        </p:spPr>
        <p:txBody>
          <a:bodyPr wrap="square">
            <a:spAutoFit/>
          </a:bodyPr>
          <a:lstStyle/>
          <a:p>
            <a:r>
              <a:rPr lang="en-US" sz="3600" b="1" dirty="0">
                <a:solidFill>
                  <a:schemeClr val="accent6">
                    <a:lumMod val="40000"/>
                    <a:lumOff val="60000"/>
                  </a:schemeClr>
                </a:solidFill>
              </a:rPr>
              <a:t>Business Request - 6: Repeat Passenger Rate Analysis</a:t>
            </a:r>
            <a:endParaRPr lang="en-IN" sz="3600" b="1" dirty="0">
              <a:solidFill>
                <a:schemeClr val="accent6">
                  <a:lumMod val="40000"/>
                  <a:lumOff val="60000"/>
                </a:schemeClr>
              </a:solidFill>
            </a:endParaRPr>
          </a:p>
        </p:txBody>
      </p:sp>
      <p:pic>
        <p:nvPicPr>
          <p:cNvPr id="3" name="Picture 2">
            <a:extLst>
              <a:ext uri="{FF2B5EF4-FFF2-40B4-BE49-F238E27FC236}">
                <a16:creationId xmlns:a16="http://schemas.microsoft.com/office/drawing/2014/main" id="{174E067D-2120-84A7-A9FA-5855A2607B47}"/>
              </a:ext>
            </a:extLst>
          </p:cNvPr>
          <p:cNvPicPr>
            <a:picLocks noChangeAspect="1"/>
          </p:cNvPicPr>
          <p:nvPr/>
        </p:nvPicPr>
        <p:blipFill>
          <a:blip r:embed="rId4"/>
          <a:stretch>
            <a:fillRect/>
          </a:stretch>
        </p:blipFill>
        <p:spPr>
          <a:xfrm>
            <a:off x="756938" y="3276339"/>
            <a:ext cx="8539461" cy="4337366"/>
          </a:xfrm>
          <a:prstGeom prst="rect">
            <a:avLst/>
          </a:prstGeom>
        </p:spPr>
      </p:pic>
      <p:pic>
        <p:nvPicPr>
          <p:cNvPr id="6" name="Picture 5">
            <a:extLst>
              <a:ext uri="{FF2B5EF4-FFF2-40B4-BE49-F238E27FC236}">
                <a16:creationId xmlns:a16="http://schemas.microsoft.com/office/drawing/2014/main" id="{687297AD-A27B-8C73-5C8E-8F836086F2A0}"/>
              </a:ext>
            </a:extLst>
          </p:cNvPr>
          <p:cNvPicPr>
            <a:picLocks noChangeAspect="1"/>
          </p:cNvPicPr>
          <p:nvPr/>
        </p:nvPicPr>
        <p:blipFill>
          <a:blip r:embed="rId5"/>
          <a:stretch>
            <a:fillRect/>
          </a:stretch>
        </p:blipFill>
        <p:spPr>
          <a:xfrm>
            <a:off x="9982200" y="3251249"/>
            <a:ext cx="7924800" cy="4337366"/>
          </a:xfrm>
          <a:prstGeom prst="rect">
            <a:avLst/>
          </a:prstGeom>
        </p:spPr>
      </p:pic>
    </p:spTree>
    <p:extLst>
      <p:ext uri="{BB962C8B-B14F-4D97-AF65-F5344CB8AC3E}">
        <p14:creationId xmlns:p14="http://schemas.microsoft.com/office/powerpoint/2010/main" val="3615051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D606FC93-BF99-C2BC-E92C-299C3AB8E44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EF5D515-2EE0-7EFB-2C93-E817089BA5EE}"/>
              </a:ext>
            </a:extLst>
          </p:cNvPr>
          <p:cNvSpPr txBox="1"/>
          <p:nvPr/>
        </p:nvSpPr>
        <p:spPr>
          <a:xfrm>
            <a:off x="1732090" y="3771900"/>
            <a:ext cx="14823820" cy="987771"/>
          </a:xfrm>
          <a:prstGeom prst="rect">
            <a:avLst/>
          </a:prstGeom>
        </p:spPr>
        <p:txBody>
          <a:bodyPr wrap="square" lIns="0" tIns="0" rIns="0" bIns="0" rtlCol="0" anchor="t">
            <a:spAutoFit/>
          </a:bodyPr>
          <a:lstStyle/>
          <a:p>
            <a:pPr marL="0" lvl="0" indent="0" algn="ctr">
              <a:lnSpc>
                <a:spcPts val="7711"/>
              </a:lnSpc>
              <a:spcBef>
                <a:spcPct val="0"/>
              </a:spcBef>
            </a:pPr>
            <a:r>
              <a:rPr lang="en-US" sz="6426" b="1" dirty="0">
                <a:solidFill>
                  <a:srgbClr val="56AEFF"/>
                </a:solidFill>
                <a:latin typeface="Now Bold"/>
                <a:ea typeface="Now Bold"/>
                <a:cs typeface="Now Bold"/>
                <a:sym typeface="Now Bold"/>
              </a:rPr>
              <a:t>PRIMARY ANALYSIS</a:t>
            </a:r>
          </a:p>
        </p:txBody>
      </p:sp>
      <p:sp>
        <p:nvSpPr>
          <p:cNvPr id="3" name="Freeform 3">
            <a:extLst>
              <a:ext uri="{FF2B5EF4-FFF2-40B4-BE49-F238E27FC236}">
                <a16:creationId xmlns:a16="http://schemas.microsoft.com/office/drawing/2014/main" id="{6DB98341-DAB4-9D82-50A4-7C9E3C2E7CE4}"/>
              </a:ext>
            </a:extLst>
          </p:cNvPr>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a:extLst>
              <a:ext uri="{FF2B5EF4-FFF2-40B4-BE49-F238E27FC236}">
                <a16:creationId xmlns:a16="http://schemas.microsoft.com/office/drawing/2014/main" id="{CFFEB703-3235-D922-0B76-5379FB728F2C}"/>
              </a:ext>
            </a:extLst>
          </p:cNvPr>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Tree>
    <p:extLst>
      <p:ext uri="{BB962C8B-B14F-4D97-AF65-F5344CB8AC3E}">
        <p14:creationId xmlns:p14="http://schemas.microsoft.com/office/powerpoint/2010/main" val="3064175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6F235C9D-0402-E656-AB3D-DC4CBF49C9C1}"/>
            </a:ext>
          </a:extLst>
        </p:cNvPr>
        <p:cNvGrpSpPr/>
        <p:nvPr/>
      </p:nvGrpSpPr>
      <p:grpSpPr>
        <a:xfrm>
          <a:off x="0" y="0"/>
          <a:ext cx="0" cy="0"/>
          <a:chOff x="0" y="0"/>
          <a:chExt cx="0" cy="0"/>
        </a:xfrm>
      </p:grpSpPr>
      <p:sp>
        <p:nvSpPr>
          <p:cNvPr id="9" name="Freeform 9">
            <a:extLst>
              <a:ext uri="{FF2B5EF4-FFF2-40B4-BE49-F238E27FC236}">
                <a16:creationId xmlns:a16="http://schemas.microsoft.com/office/drawing/2014/main" id="{442A67C7-7FBA-4BAB-137D-5EE3A860E48D}"/>
              </a:ext>
            </a:extLst>
          </p:cNvPr>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3">
            <a:extLst>
              <a:ext uri="{FF2B5EF4-FFF2-40B4-BE49-F238E27FC236}">
                <a16:creationId xmlns:a16="http://schemas.microsoft.com/office/drawing/2014/main" id="{36C48F21-8A3B-5E60-6899-056C4CD3E0EE}"/>
              </a:ext>
            </a:extLst>
          </p:cNvPr>
          <p:cNvSpPr txBox="1"/>
          <p:nvPr/>
        </p:nvSpPr>
        <p:spPr>
          <a:xfrm>
            <a:off x="1190692" y="952500"/>
            <a:ext cx="15906616" cy="646331"/>
          </a:xfrm>
          <a:prstGeom prst="rect">
            <a:avLst/>
          </a:prstGeom>
          <a:noFill/>
        </p:spPr>
        <p:txBody>
          <a:bodyPr wrap="square">
            <a:spAutoFit/>
          </a:bodyPr>
          <a:lstStyle/>
          <a:p>
            <a:r>
              <a:rPr lang="en-US" sz="3600" b="1" dirty="0">
                <a:solidFill>
                  <a:schemeClr val="accent6">
                    <a:lumMod val="40000"/>
                    <a:lumOff val="60000"/>
                  </a:schemeClr>
                </a:solidFill>
              </a:rPr>
              <a:t>1. Top and Bottom Performing Cities by Total Trips</a:t>
            </a:r>
            <a:endParaRPr lang="en-IN" sz="3600" b="1" dirty="0">
              <a:solidFill>
                <a:schemeClr val="accent6">
                  <a:lumMod val="40000"/>
                  <a:lumOff val="60000"/>
                </a:schemeClr>
              </a:solidFill>
            </a:endParaRPr>
          </a:p>
        </p:txBody>
      </p:sp>
      <p:pic>
        <p:nvPicPr>
          <p:cNvPr id="11" name="Picture 10">
            <a:extLst>
              <a:ext uri="{FF2B5EF4-FFF2-40B4-BE49-F238E27FC236}">
                <a16:creationId xmlns:a16="http://schemas.microsoft.com/office/drawing/2014/main" id="{B97283CD-D086-A098-1887-E1CE9D92ABB7}"/>
              </a:ext>
            </a:extLst>
          </p:cNvPr>
          <p:cNvPicPr>
            <a:picLocks noChangeAspect="1"/>
          </p:cNvPicPr>
          <p:nvPr/>
        </p:nvPicPr>
        <p:blipFill>
          <a:blip r:embed="rId4"/>
          <a:stretch>
            <a:fillRect/>
          </a:stretch>
        </p:blipFill>
        <p:spPr>
          <a:xfrm>
            <a:off x="1190692" y="2706029"/>
            <a:ext cx="5467082" cy="4038599"/>
          </a:xfrm>
          <a:prstGeom prst="rect">
            <a:avLst/>
          </a:prstGeom>
        </p:spPr>
      </p:pic>
      <p:pic>
        <p:nvPicPr>
          <p:cNvPr id="13" name="Picture 12" descr="A graph of different colored rectangles&#10;&#10;Description automatically generated">
            <a:extLst>
              <a:ext uri="{FF2B5EF4-FFF2-40B4-BE49-F238E27FC236}">
                <a16:creationId xmlns:a16="http://schemas.microsoft.com/office/drawing/2014/main" id="{90D7DDEB-13FD-A09F-549E-53D8FCCC3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2200" y="2705100"/>
            <a:ext cx="5467082" cy="4038599"/>
          </a:xfrm>
          <a:prstGeom prst="rect">
            <a:avLst/>
          </a:prstGeom>
        </p:spPr>
      </p:pic>
      <p:sp>
        <p:nvSpPr>
          <p:cNvPr id="3" name="TextBox 2">
            <a:extLst>
              <a:ext uri="{FF2B5EF4-FFF2-40B4-BE49-F238E27FC236}">
                <a16:creationId xmlns:a16="http://schemas.microsoft.com/office/drawing/2014/main" id="{37BE6C15-2A7B-CD70-6CD3-ADD60D26E9B4}"/>
              </a:ext>
            </a:extLst>
          </p:cNvPr>
          <p:cNvSpPr txBox="1"/>
          <p:nvPr/>
        </p:nvSpPr>
        <p:spPr>
          <a:xfrm>
            <a:off x="3704795" y="7971934"/>
            <a:ext cx="7603273" cy="584775"/>
          </a:xfrm>
          <a:prstGeom prst="rect">
            <a:avLst/>
          </a:prstGeom>
          <a:noFill/>
        </p:spPr>
        <p:txBody>
          <a:bodyPr wrap="square" rtlCol="0">
            <a:spAutoFit/>
          </a:bodyPr>
          <a:lstStyle/>
          <a:p>
            <a:r>
              <a:rPr lang="en-IN" sz="3200" dirty="0">
                <a:solidFill>
                  <a:schemeClr val="bg1"/>
                </a:solidFill>
              </a:rPr>
              <a:t>Top 3 cities: Jaipur, Lucknow, Surat</a:t>
            </a:r>
          </a:p>
        </p:txBody>
      </p:sp>
      <p:sp>
        <p:nvSpPr>
          <p:cNvPr id="5" name="TextBox 4">
            <a:extLst>
              <a:ext uri="{FF2B5EF4-FFF2-40B4-BE49-F238E27FC236}">
                <a16:creationId xmlns:a16="http://schemas.microsoft.com/office/drawing/2014/main" id="{E6BA8226-7E8F-3E09-53B5-1DF001B6363E}"/>
              </a:ext>
            </a:extLst>
          </p:cNvPr>
          <p:cNvSpPr txBox="1"/>
          <p:nvPr/>
        </p:nvSpPr>
        <p:spPr>
          <a:xfrm>
            <a:off x="3688068" y="8841486"/>
            <a:ext cx="9113532" cy="584775"/>
          </a:xfrm>
          <a:prstGeom prst="rect">
            <a:avLst/>
          </a:prstGeom>
          <a:noFill/>
        </p:spPr>
        <p:txBody>
          <a:bodyPr wrap="square" rtlCol="0">
            <a:spAutoFit/>
          </a:bodyPr>
          <a:lstStyle/>
          <a:p>
            <a:r>
              <a:rPr lang="en-IN" sz="3200" dirty="0">
                <a:solidFill>
                  <a:schemeClr val="bg1"/>
                </a:solidFill>
              </a:rPr>
              <a:t>Bottom 3 cities: Visakhapatnam, Coimbatore, Mysore</a:t>
            </a:r>
          </a:p>
        </p:txBody>
      </p:sp>
      <p:sp>
        <p:nvSpPr>
          <p:cNvPr id="2" name="TextBox 1">
            <a:extLst>
              <a:ext uri="{FF2B5EF4-FFF2-40B4-BE49-F238E27FC236}">
                <a16:creationId xmlns:a16="http://schemas.microsoft.com/office/drawing/2014/main" id="{486BA004-0CD6-1FC1-71CF-CDBEDB1557F8}"/>
              </a:ext>
            </a:extLst>
          </p:cNvPr>
          <p:cNvSpPr txBox="1"/>
          <p:nvPr/>
        </p:nvSpPr>
        <p:spPr>
          <a:xfrm>
            <a:off x="3688068" y="7056597"/>
            <a:ext cx="1981200" cy="646331"/>
          </a:xfrm>
          <a:prstGeom prst="rect">
            <a:avLst/>
          </a:prstGeom>
          <a:noFill/>
        </p:spPr>
        <p:txBody>
          <a:bodyPr wrap="square">
            <a:spAutoFit/>
          </a:bodyPr>
          <a:lstStyle/>
          <a:p>
            <a:r>
              <a:rPr lang="en-US" sz="3600" b="1" dirty="0">
                <a:solidFill>
                  <a:schemeClr val="tx2">
                    <a:lumMod val="60000"/>
                    <a:lumOff val="40000"/>
                  </a:schemeClr>
                </a:solidFill>
              </a:rPr>
              <a:t>Insights:</a:t>
            </a:r>
            <a:endParaRPr lang="en-IN" sz="3600" b="1" dirty="0">
              <a:solidFill>
                <a:schemeClr val="tx2">
                  <a:lumMod val="60000"/>
                  <a:lumOff val="40000"/>
                </a:schemeClr>
              </a:solidFill>
            </a:endParaRPr>
          </a:p>
        </p:txBody>
      </p:sp>
    </p:spTree>
    <p:extLst>
      <p:ext uri="{BB962C8B-B14F-4D97-AF65-F5344CB8AC3E}">
        <p14:creationId xmlns:p14="http://schemas.microsoft.com/office/powerpoint/2010/main" val="57831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2986667" y="3084143"/>
            <a:ext cx="2613061" cy="2273181"/>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IN"/>
            </a:p>
          </p:txBody>
        </p:sp>
        <p:sp>
          <p:nvSpPr>
            <p:cNvPr id="4"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3133964" y="4640463"/>
            <a:ext cx="2203125" cy="0"/>
          </a:xfrm>
          <a:prstGeom prst="line">
            <a:avLst/>
          </a:prstGeom>
          <a:ln w="38100" cap="flat">
            <a:solidFill>
              <a:srgbClr val="FFFFFF"/>
            </a:solidFill>
            <a:prstDash val="solid"/>
            <a:headEnd type="none" w="sm" len="sm"/>
            <a:tailEnd type="none" w="sm" len="sm"/>
          </a:ln>
        </p:spPr>
        <p:txBody>
          <a:bodyPr/>
          <a:lstStyle/>
          <a:p>
            <a:endParaRPr lang="en-IN"/>
          </a:p>
        </p:txBody>
      </p:sp>
      <p:grpSp>
        <p:nvGrpSpPr>
          <p:cNvPr id="6" name="Group 6"/>
          <p:cNvGrpSpPr/>
          <p:nvPr/>
        </p:nvGrpSpPr>
        <p:grpSpPr>
          <a:xfrm>
            <a:off x="5844564" y="3084143"/>
            <a:ext cx="2613061" cy="2273181"/>
            <a:chOff x="0" y="0"/>
            <a:chExt cx="991873" cy="862860"/>
          </a:xfrm>
        </p:grpSpPr>
        <p:sp>
          <p:nvSpPr>
            <p:cNvPr id="7" name="Freeform 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IN"/>
            </a:p>
          </p:txBody>
        </p:sp>
        <p:sp>
          <p:nvSpPr>
            <p:cNvPr id="8" name="TextBox 8"/>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flipV="1">
            <a:off x="5991861" y="4640463"/>
            <a:ext cx="2203125" cy="0"/>
          </a:xfrm>
          <a:prstGeom prst="line">
            <a:avLst/>
          </a:prstGeom>
          <a:ln w="38100" cap="flat">
            <a:solidFill>
              <a:srgbClr val="FFFFFF"/>
            </a:solidFill>
            <a:prstDash val="solid"/>
            <a:headEnd type="none" w="sm" len="sm"/>
            <a:tailEnd type="none" w="sm" len="sm"/>
          </a:ln>
        </p:spPr>
        <p:txBody>
          <a:bodyPr/>
          <a:lstStyle/>
          <a:p>
            <a:endParaRPr lang="en-IN"/>
          </a:p>
        </p:txBody>
      </p:sp>
      <p:grpSp>
        <p:nvGrpSpPr>
          <p:cNvPr id="10" name="Group 10"/>
          <p:cNvGrpSpPr/>
          <p:nvPr/>
        </p:nvGrpSpPr>
        <p:grpSpPr>
          <a:xfrm>
            <a:off x="2986667" y="5870734"/>
            <a:ext cx="2613061" cy="2252658"/>
            <a:chOff x="0" y="0"/>
            <a:chExt cx="991873" cy="855070"/>
          </a:xfrm>
        </p:grpSpPr>
        <p:sp>
          <p:nvSpPr>
            <p:cNvPr id="11" name="Freeform 11"/>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IN"/>
            </a:p>
          </p:txBody>
        </p:sp>
        <p:sp>
          <p:nvSpPr>
            <p:cNvPr id="12" name="TextBox 12"/>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3" name="AutoShape 13"/>
          <p:cNvSpPr/>
          <p:nvPr/>
        </p:nvSpPr>
        <p:spPr>
          <a:xfrm flipV="1">
            <a:off x="3133964" y="7427054"/>
            <a:ext cx="2203125" cy="0"/>
          </a:xfrm>
          <a:prstGeom prst="line">
            <a:avLst/>
          </a:prstGeom>
          <a:ln w="38100" cap="flat">
            <a:solidFill>
              <a:srgbClr val="FFFFFF"/>
            </a:solidFill>
            <a:prstDash val="solid"/>
            <a:headEnd type="none" w="sm" len="sm"/>
            <a:tailEnd type="none" w="sm" len="sm"/>
          </a:ln>
        </p:spPr>
        <p:txBody>
          <a:bodyPr/>
          <a:lstStyle/>
          <a:p>
            <a:endParaRPr lang="en-IN"/>
          </a:p>
        </p:txBody>
      </p:sp>
      <p:grpSp>
        <p:nvGrpSpPr>
          <p:cNvPr id="14" name="Group 14"/>
          <p:cNvGrpSpPr/>
          <p:nvPr/>
        </p:nvGrpSpPr>
        <p:grpSpPr>
          <a:xfrm>
            <a:off x="5844564" y="5870734"/>
            <a:ext cx="2613061" cy="2252658"/>
            <a:chOff x="0" y="0"/>
            <a:chExt cx="991873" cy="855070"/>
          </a:xfrm>
        </p:grpSpPr>
        <p:sp>
          <p:nvSpPr>
            <p:cNvPr id="15" name="Freeform 15"/>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IN"/>
            </a:p>
          </p:txBody>
        </p:sp>
        <p:sp>
          <p:nvSpPr>
            <p:cNvPr id="16" name="TextBox 16"/>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7" name="AutoShape 17"/>
          <p:cNvSpPr/>
          <p:nvPr/>
        </p:nvSpPr>
        <p:spPr>
          <a:xfrm flipV="1">
            <a:off x="5991861" y="7427054"/>
            <a:ext cx="2203125" cy="0"/>
          </a:xfrm>
          <a:prstGeom prst="line">
            <a:avLst/>
          </a:prstGeom>
          <a:ln w="38100" cap="flat">
            <a:solidFill>
              <a:srgbClr val="FFFFFF"/>
            </a:solidFill>
            <a:prstDash val="solid"/>
            <a:headEnd type="none" w="sm" len="sm"/>
            <a:tailEnd type="none" w="sm" len="sm"/>
          </a:ln>
        </p:spPr>
        <p:txBody>
          <a:bodyPr/>
          <a:lstStyle/>
          <a:p>
            <a:endParaRPr lang="en-IN"/>
          </a:p>
        </p:txBody>
      </p:sp>
      <p:grpSp>
        <p:nvGrpSpPr>
          <p:cNvPr id="18" name="Group 18"/>
          <p:cNvGrpSpPr/>
          <p:nvPr/>
        </p:nvGrpSpPr>
        <p:grpSpPr>
          <a:xfrm>
            <a:off x="10000675" y="1509629"/>
            <a:ext cx="6992751" cy="8074770"/>
            <a:chOff x="0" y="0"/>
            <a:chExt cx="5499100" cy="6350000"/>
          </a:xfrm>
        </p:grpSpPr>
        <p:sp>
          <p:nvSpPr>
            <p:cNvPr id="19" name="Freeform 1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txBody>
            <a:bodyPr/>
            <a:lstStyle/>
            <a:p>
              <a:endParaRPr lang="en-IN"/>
            </a:p>
          </p:txBody>
        </p:sp>
      </p:grpSp>
      <p:grpSp>
        <p:nvGrpSpPr>
          <p:cNvPr id="20" name="Group 20"/>
          <p:cNvGrpSpPr/>
          <p:nvPr/>
        </p:nvGrpSpPr>
        <p:grpSpPr>
          <a:xfrm>
            <a:off x="10143550" y="1698193"/>
            <a:ext cx="6697476" cy="7733806"/>
            <a:chOff x="0" y="0"/>
            <a:chExt cx="5499100" cy="6350000"/>
          </a:xfrm>
        </p:grpSpPr>
        <p:sp>
          <p:nvSpPr>
            <p:cNvPr id="21" name="Freeform 2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txBody>
            <a:bodyPr/>
            <a:lstStyle/>
            <a:p>
              <a:endParaRPr lang="en-IN"/>
            </a:p>
          </p:txBody>
        </p:sp>
      </p:grpSp>
      <p:grpSp>
        <p:nvGrpSpPr>
          <p:cNvPr id="22" name="Group 22"/>
          <p:cNvGrpSpPr/>
          <p:nvPr/>
        </p:nvGrpSpPr>
        <p:grpSpPr>
          <a:xfrm>
            <a:off x="8705275" y="3084143"/>
            <a:ext cx="2613061" cy="2273181"/>
            <a:chOff x="0" y="0"/>
            <a:chExt cx="991873" cy="862860"/>
          </a:xfrm>
        </p:grpSpPr>
        <p:sp>
          <p:nvSpPr>
            <p:cNvPr id="23" name="Freeform 2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IN"/>
            </a:p>
          </p:txBody>
        </p:sp>
        <p:sp>
          <p:nvSpPr>
            <p:cNvPr id="24" name="TextBox 2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5" name="AutoShape 25"/>
          <p:cNvSpPr/>
          <p:nvPr/>
        </p:nvSpPr>
        <p:spPr>
          <a:xfrm flipV="1">
            <a:off x="8852572" y="4640463"/>
            <a:ext cx="2203125" cy="0"/>
          </a:xfrm>
          <a:prstGeom prst="line">
            <a:avLst/>
          </a:prstGeom>
          <a:ln w="38100" cap="flat">
            <a:solidFill>
              <a:srgbClr val="FFFFFF"/>
            </a:solidFill>
            <a:prstDash val="solid"/>
            <a:headEnd type="none" w="sm" len="sm"/>
            <a:tailEnd type="none" w="sm" len="sm"/>
          </a:ln>
        </p:spPr>
        <p:txBody>
          <a:bodyPr/>
          <a:lstStyle/>
          <a:p>
            <a:endParaRPr lang="en-IN"/>
          </a:p>
        </p:txBody>
      </p:sp>
      <p:grpSp>
        <p:nvGrpSpPr>
          <p:cNvPr id="26" name="Group 26"/>
          <p:cNvGrpSpPr/>
          <p:nvPr/>
        </p:nvGrpSpPr>
        <p:grpSpPr>
          <a:xfrm>
            <a:off x="8705275" y="5870734"/>
            <a:ext cx="2613061" cy="2252658"/>
            <a:chOff x="0" y="0"/>
            <a:chExt cx="991873" cy="855070"/>
          </a:xfrm>
        </p:grpSpPr>
        <p:sp>
          <p:nvSpPr>
            <p:cNvPr id="27" name="Freeform 27"/>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IN"/>
            </a:p>
          </p:txBody>
        </p:sp>
        <p:sp>
          <p:nvSpPr>
            <p:cNvPr id="28" name="TextBox 28"/>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29" name="AutoShape 29"/>
          <p:cNvSpPr/>
          <p:nvPr/>
        </p:nvSpPr>
        <p:spPr>
          <a:xfrm flipV="1">
            <a:off x="8852572" y="7427054"/>
            <a:ext cx="2203125" cy="0"/>
          </a:xfrm>
          <a:prstGeom prst="line">
            <a:avLst/>
          </a:prstGeom>
          <a:ln w="38100" cap="flat">
            <a:solidFill>
              <a:srgbClr val="FFFFFF"/>
            </a:solidFill>
            <a:prstDash val="solid"/>
            <a:headEnd type="none" w="sm" len="sm"/>
            <a:tailEnd type="none" w="sm" len="sm"/>
          </a:ln>
        </p:spPr>
        <p:txBody>
          <a:bodyPr/>
          <a:lstStyle/>
          <a:p>
            <a:endParaRPr lang="en-IN"/>
          </a:p>
        </p:txBody>
      </p:sp>
      <p:sp>
        <p:nvSpPr>
          <p:cNvPr id="31" name="TextBox 31"/>
          <p:cNvSpPr txBox="1"/>
          <p:nvPr/>
        </p:nvSpPr>
        <p:spPr>
          <a:xfrm>
            <a:off x="2986667" y="1698193"/>
            <a:ext cx="8437330" cy="1214499"/>
          </a:xfrm>
          <a:prstGeom prst="rect">
            <a:avLst/>
          </a:prstGeom>
        </p:spPr>
        <p:txBody>
          <a:bodyPr lIns="0" tIns="0" rIns="0" bIns="0" rtlCol="0" anchor="t">
            <a:spAutoFit/>
          </a:bodyPr>
          <a:lstStyle/>
          <a:p>
            <a:pPr marL="0" lvl="0" indent="0" algn="ctr">
              <a:lnSpc>
                <a:spcPts val="9625"/>
              </a:lnSpc>
              <a:spcBef>
                <a:spcPct val="0"/>
              </a:spcBef>
            </a:pPr>
            <a:r>
              <a:rPr lang="en-US" sz="8020" b="1">
                <a:solidFill>
                  <a:srgbClr val="56AEFF"/>
                </a:solidFill>
                <a:latin typeface="Now Bold"/>
                <a:ea typeface="Now Bold"/>
                <a:cs typeface="Now Bold"/>
                <a:sym typeface="Now Bold"/>
              </a:rPr>
              <a:t>OVERVIEW</a:t>
            </a:r>
          </a:p>
        </p:txBody>
      </p:sp>
      <p:sp>
        <p:nvSpPr>
          <p:cNvPr id="32" name="TextBox 32"/>
          <p:cNvSpPr txBox="1"/>
          <p:nvPr/>
        </p:nvSpPr>
        <p:spPr>
          <a:xfrm>
            <a:off x="3133964" y="4795854"/>
            <a:ext cx="2318467" cy="318796"/>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ea typeface="DM Sans"/>
                <a:cs typeface="DM Sans"/>
                <a:sym typeface="DM Sans"/>
              </a:rPr>
              <a:t>About Us</a:t>
            </a:r>
          </a:p>
        </p:txBody>
      </p:sp>
      <p:sp>
        <p:nvSpPr>
          <p:cNvPr id="33" name="TextBox 33"/>
          <p:cNvSpPr txBox="1"/>
          <p:nvPr/>
        </p:nvSpPr>
        <p:spPr>
          <a:xfrm>
            <a:off x="3447970"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01</a:t>
            </a:r>
          </a:p>
        </p:txBody>
      </p:sp>
      <p:sp>
        <p:nvSpPr>
          <p:cNvPr id="34" name="TextBox 34"/>
          <p:cNvSpPr txBox="1"/>
          <p:nvPr/>
        </p:nvSpPr>
        <p:spPr>
          <a:xfrm>
            <a:off x="5991861" y="4795854"/>
            <a:ext cx="2318467" cy="318796"/>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ea typeface="DM Sans"/>
                <a:cs typeface="DM Sans"/>
                <a:sym typeface="DM Sans"/>
              </a:rPr>
              <a:t>Problem Statement</a:t>
            </a:r>
          </a:p>
        </p:txBody>
      </p:sp>
      <p:sp>
        <p:nvSpPr>
          <p:cNvPr id="35" name="TextBox 35"/>
          <p:cNvSpPr txBox="1"/>
          <p:nvPr/>
        </p:nvSpPr>
        <p:spPr>
          <a:xfrm>
            <a:off x="6305867"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02</a:t>
            </a:r>
          </a:p>
        </p:txBody>
      </p:sp>
      <p:sp>
        <p:nvSpPr>
          <p:cNvPr id="36" name="TextBox 36"/>
          <p:cNvSpPr txBox="1"/>
          <p:nvPr/>
        </p:nvSpPr>
        <p:spPr>
          <a:xfrm>
            <a:off x="3133964" y="7582446"/>
            <a:ext cx="2318467" cy="318796"/>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ea typeface="DM Sans"/>
                <a:cs typeface="DM Sans"/>
                <a:sym typeface="DM Sans"/>
              </a:rPr>
              <a:t>Business Request</a:t>
            </a:r>
          </a:p>
        </p:txBody>
      </p:sp>
      <p:sp>
        <p:nvSpPr>
          <p:cNvPr id="37" name="TextBox 37"/>
          <p:cNvSpPr txBox="1"/>
          <p:nvPr/>
        </p:nvSpPr>
        <p:spPr>
          <a:xfrm>
            <a:off x="3447970"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04</a:t>
            </a:r>
          </a:p>
        </p:txBody>
      </p:sp>
      <p:sp>
        <p:nvSpPr>
          <p:cNvPr id="38" name="TextBox 38"/>
          <p:cNvSpPr txBox="1"/>
          <p:nvPr/>
        </p:nvSpPr>
        <p:spPr>
          <a:xfrm>
            <a:off x="5868764" y="7473919"/>
            <a:ext cx="2608639" cy="649473"/>
          </a:xfrm>
          <a:prstGeom prst="rect">
            <a:avLst/>
          </a:prstGeom>
        </p:spPr>
        <p:txBody>
          <a:bodyPr wrap="square" lIns="0" tIns="0" rIns="0" bIns="0" rtlCol="0" anchor="t">
            <a:spAutoFit/>
          </a:bodyPr>
          <a:lstStyle/>
          <a:p>
            <a:pPr algn="ctr">
              <a:lnSpc>
                <a:spcPts val="2605"/>
              </a:lnSpc>
            </a:pPr>
            <a:r>
              <a:rPr lang="en-US" dirty="0">
                <a:solidFill>
                  <a:srgbClr val="FFFFFF"/>
                </a:solidFill>
                <a:latin typeface="DM Sans"/>
                <a:ea typeface="DM Sans"/>
                <a:cs typeface="DM Sans"/>
                <a:sym typeface="DM Sans"/>
              </a:rPr>
              <a:t>Primary &amp; secondary Analysis</a:t>
            </a:r>
          </a:p>
        </p:txBody>
      </p:sp>
      <p:sp>
        <p:nvSpPr>
          <p:cNvPr id="39" name="TextBox 39"/>
          <p:cNvSpPr txBox="1"/>
          <p:nvPr/>
        </p:nvSpPr>
        <p:spPr>
          <a:xfrm>
            <a:off x="6305867"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05</a:t>
            </a:r>
          </a:p>
        </p:txBody>
      </p:sp>
      <p:sp>
        <p:nvSpPr>
          <p:cNvPr id="40" name="TextBox 40"/>
          <p:cNvSpPr txBox="1"/>
          <p:nvPr/>
        </p:nvSpPr>
        <p:spPr>
          <a:xfrm>
            <a:off x="8852572" y="4795854"/>
            <a:ext cx="2318467" cy="318796"/>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ea typeface="DM Sans"/>
                <a:cs typeface="DM Sans"/>
                <a:sym typeface="DM Sans"/>
              </a:rPr>
              <a:t>Data set &amp; Model</a:t>
            </a:r>
          </a:p>
        </p:txBody>
      </p:sp>
      <p:sp>
        <p:nvSpPr>
          <p:cNvPr id="41" name="TextBox 41"/>
          <p:cNvSpPr txBox="1"/>
          <p:nvPr/>
        </p:nvSpPr>
        <p:spPr>
          <a:xfrm>
            <a:off x="9166578"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03</a:t>
            </a:r>
          </a:p>
        </p:txBody>
      </p:sp>
      <p:sp>
        <p:nvSpPr>
          <p:cNvPr id="42" name="TextBox 42"/>
          <p:cNvSpPr txBox="1"/>
          <p:nvPr/>
        </p:nvSpPr>
        <p:spPr>
          <a:xfrm>
            <a:off x="8831916" y="7448916"/>
            <a:ext cx="2318467" cy="652615"/>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ea typeface="DM Sans"/>
                <a:cs typeface="DM Sans"/>
                <a:sym typeface="DM Sans"/>
              </a:rPr>
              <a:t>Key Insights &amp; Recommendations</a:t>
            </a:r>
          </a:p>
        </p:txBody>
      </p:sp>
      <p:sp>
        <p:nvSpPr>
          <p:cNvPr id="43" name="TextBox 43"/>
          <p:cNvSpPr txBox="1"/>
          <p:nvPr/>
        </p:nvSpPr>
        <p:spPr>
          <a:xfrm>
            <a:off x="9166578"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33FE6529-6C74-3F15-5F3C-96A3B26E5E10}"/>
            </a:ext>
          </a:extLst>
        </p:cNvPr>
        <p:cNvGrpSpPr/>
        <p:nvPr/>
      </p:nvGrpSpPr>
      <p:grpSpPr>
        <a:xfrm>
          <a:off x="0" y="0"/>
          <a:ext cx="0" cy="0"/>
          <a:chOff x="0" y="0"/>
          <a:chExt cx="0" cy="0"/>
        </a:xfrm>
      </p:grpSpPr>
      <p:sp>
        <p:nvSpPr>
          <p:cNvPr id="9" name="Freeform 9">
            <a:extLst>
              <a:ext uri="{FF2B5EF4-FFF2-40B4-BE49-F238E27FC236}">
                <a16:creationId xmlns:a16="http://schemas.microsoft.com/office/drawing/2014/main" id="{E3264F97-9268-95D5-79BC-E5E21F989E88}"/>
              </a:ext>
            </a:extLst>
          </p:cNvPr>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3">
            <a:extLst>
              <a:ext uri="{FF2B5EF4-FFF2-40B4-BE49-F238E27FC236}">
                <a16:creationId xmlns:a16="http://schemas.microsoft.com/office/drawing/2014/main" id="{6C7ABC64-63D5-21D7-3B87-2AF86DFEF365}"/>
              </a:ext>
            </a:extLst>
          </p:cNvPr>
          <p:cNvSpPr txBox="1"/>
          <p:nvPr/>
        </p:nvSpPr>
        <p:spPr>
          <a:xfrm>
            <a:off x="1253914" y="615375"/>
            <a:ext cx="6353108" cy="646331"/>
          </a:xfrm>
          <a:prstGeom prst="rect">
            <a:avLst/>
          </a:prstGeom>
          <a:noFill/>
        </p:spPr>
        <p:txBody>
          <a:bodyPr wrap="square">
            <a:spAutoFit/>
          </a:bodyPr>
          <a:lstStyle/>
          <a:p>
            <a:r>
              <a:rPr lang="en-US" sz="3600" b="1" dirty="0">
                <a:solidFill>
                  <a:schemeClr val="accent6">
                    <a:lumMod val="40000"/>
                    <a:lumOff val="60000"/>
                  </a:schemeClr>
                </a:solidFill>
              </a:rPr>
              <a:t>2. Average Fare per Trip by City</a:t>
            </a:r>
            <a:endParaRPr lang="en-IN" sz="3600" b="1" dirty="0">
              <a:solidFill>
                <a:schemeClr val="accent6">
                  <a:lumMod val="40000"/>
                  <a:lumOff val="60000"/>
                </a:schemeClr>
              </a:solidFill>
            </a:endParaRPr>
          </a:p>
        </p:txBody>
      </p:sp>
      <p:pic>
        <p:nvPicPr>
          <p:cNvPr id="3" name="Picture 2">
            <a:extLst>
              <a:ext uri="{FF2B5EF4-FFF2-40B4-BE49-F238E27FC236}">
                <a16:creationId xmlns:a16="http://schemas.microsoft.com/office/drawing/2014/main" id="{7AC34B53-9E85-ADC7-EF6D-426FD09003AE}"/>
              </a:ext>
            </a:extLst>
          </p:cNvPr>
          <p:cNvPicPr>
            <a:picLocks noChangeAspect="1"/>
          </p:cNvPicPr>
          <p:nvPr/>
        </p:nvPicPr>
        <p:blipFill>
          <a:blip r:embed="rId4"/>
          <a:stretch>
            <a:fillRect/>
          </a:stretch>
        </p:blipFill>
        <p:spPr>
          <a:xfrm>
            <a:off x="1587191" y="1685634"/>
            <a:ext cx="5867400" cy="3073056"/>
          </a:xfrm>
          <a:prstGeom prst="rect">
            <a:avLst/>
          </a:prstGeom>
        </p:spPr>
      </p:pic>
      <p:sp>
        <p:nvSpPr>
          <p:cNvPr id="7" name="TextBox 6">
            <a:extLst>
              <a:ext uri="{FF2B5EF4-FFF2-40B4-BE49-F238E27FC236}">
                <a16:creationId xmlns:a16="http://schemas.microsoft.com/office/drawing/2014/main" id="{A8F849DB-991F-B4B9-ED85-4A5B4CB0634F}"/>
              </a:ext>
            </a:extLst>
          </p:cNvPr>
          <p:cNvSpPr txBox="1"/>
          <p:nvPr/>
        </p:nvSpPr>
        <p:spPr>
          <a:xfrm>
            <a:off x="1577898" y="5973070"/>
            <a:ext cx="15871902" cy="58477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chemeClr val="bg1"/>
                </a:solidFill>
              </a:rPr>
              <a:t>Jaipur  has the longest average trip distance at 30.02 km, aligning with its highest fare.</a:t>
            </a:r>
            <a:endParaRPr lang="en-IN" sz="3200" dirty="0">
              <a:solidFill>
                <a:schemeClr val="bg1"/>
              </a:solidFill>
            </a:endParaRPr>
          </a:p>
        </p:txBody>
      </p:sp>
      <p:sp>
        <p:nvSpPr>
          <p:cNvPr id="10" name="TextBox 9">
            <a:extLst>
              <a:ext uri="{FF2B5EF4-FFF2-40B4-BE49-F238E27FC236}">
                <a16:creationId xmlns:a16="http://schemas.microsoft.com/office/drawing/2014/main" id="{5BC3A687-21EA-5BB9-AA44-5A77E623C5FD}"/>
              </a:ext>
            </a:extLst>
          </p:cNvPr>
          <p:cNvSpPr txBox="1"/>
          <p:nvPr/>
        </p:nvSpPr>
        <p:spPr>
          <a:xfrm>
            <a:off x="1577898" y="6963487"/>
            <a:ext cx="15871902" cy="58477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chemeClr val="bg1"/>
                </a:solidFill>
              </a:rPr>
              <a:t>Surat has the shortest average trip distance at 11 km, which correlates with its lowest fare.</a:t>
            </a:r>
            <a:endParaRPr lang="en-IN" sz="3200" dirty="0">
              <a:solidFill>
                <a:schemeClr val="bg1"/>
              </a:solidFill>
            </a:endParaRPr>
          </a:p>
        </p:txBody>
      </p:sp>
      <p:sp>
        <p:nvSpPr>
          <p:cNvPr id="12" name="TextBox 11">
            <a:extLst>
              <a:ext uri="{FF2B5EF4-FFF2-40B4-BE49-F238E27FC236}">
                <a16:creationId xmlns:a16="http://schemas.microsoft.com/office/drawing/2014/main" id="{980FEF11-6F6E-0237-30C5-1422E0D2D6EE}"/>
              </a:ext>
            </a:extLst>
          </p:cNvPr>
          <p:cNvSpPr txBox="1"/>
          <p:nvPr/>
        </p:nvSpPr>
        <p:spPr>
          <a:xfrm>
            <a:off x="1577898" y="7953904"/>
            <a:ext cx="15324461" cy="2062103"/>
          </a:xfrm>
          <a:prstGeom prst="rect">
            <a:avLst/>
          </a:prstGeom>
          <a:noFill/>
        </p:spPr>
        <p:txBody>
          <a:bodyPr wrap="square">
            <a:spAutoFit/>
          </a:bodyPr>
          <a:lstStyle/>
          <a:p>
            <a:pPr marL="457200" indent="-457200">
              <a:buFont typeface="Arial" panose="020B0604020202020204" pitchFamily="34" charset="0"/>
              <a:buChar char="•"/>
            </a:pPr>
            <a:r>
              <a:rPr lang="en-US" sz="3200" dirty="0">
                <a:solidFill>
                  <a:schemeClr val="bg1"/>
                </a:solidFill>
              </a:rPr>
              <a:t>Indore and Mysore both have an average trip distance of 16.5 km, but Mysore's average fare per trip is significantly higher (₹249.71 vs. ₹179.84). This difference </a:t>
            </a:r>
            <a:r>
              <a:rPr lang="en-IN" sz="3200" dirty="0">
                <a:solidFill>
                  <a:schemeClr val="bg1"/>
                </a:solidFill>
              </a:rPr>
              <a:t>could be due to </a:t>
            </a:r>
            <a:r>
              <a:rPr lang="en-US" sz="3200" dirty="0">
                <a:solidFill>
                  <a:schemeClr val="bg1"/>
                </a:solidFill>
              </a:rPr>
              <a:t>factors like higher base fares, service premiums, or city-specific costs(Fuel cost &amp; toll tax).</a:t>
            </a:r>
            <a:endParaRPr lang="en-IN" sz="3200" dirty="0">
              <a:solidFill>
                <a:schemeClr val="bg1"/>
              </a:solidFill>
            </a:endParaRPr>
          </a:p>
        </p:txBody>
      </p:sp>
      <p:sp>
        <p:nvSpPr>
          <p:cNvPr id="13" name="TextBox 12">
            <a:extLst>
              <a:ext uri="{FF2B5EF4-FFF2-40B4-BE49-F238E27FC236}">
                <a16:creationId xmlns:a16="http://schemas.microsoft.com/office/drawing/2014/main" id="{EA6C9D60-84B4-E02E-39E2-45A60BE82643}"/>
              </a:ext>
            </a:extLst>
          </p:cNvPr>
          <p:cNvSpPr txBox="1"/>
          <p:nvPr/>
        </p:nvSpPr>
        <p:spPr>
          <a:xfrm>
            <a:off x="2057400" y="5182618"/>
            <a:ext cx="1981200" cy="646331"/>
          </a:xfrm>
          <a:prstGeom prst="rect">
            <a:avLst/>
          </a:prstGeom>
          <a:noFill/>
        </p:spPr>
        <p:txBody>
          <a:bodyPr wrap="square">
            <a:spAutoFit/>
          </a:bodyPr>
          <a:lstStyle/>
          <a:p>
            <a:r>
              <a:rPr lang="en-US" sz="3600" b="1" dirty="0">
                <a:solidFill>
                  <a:schemeClr val="tx2">
                    <a:lumMod val="60000"/>
                    <a:lumOff val="40000"/>
                  </a:schemeClr>
                </a:solidFill>
              </a:rPr>
              <a:t>Insights:</a:t>
            </a:r>
            <a:endParaRPr lang="en-IN" sz="3600" b="1" dirty="0">
              <a:solidFill>
                <a:schemeClr val="tx2">
                  <a:lumMod val="60000"/>
                  <a:lumOff val="40000"/>
                </a:schemeClr>
              </a:solidFill>
            </a:endParaRPr>
          </a:p>
        </p:txBody>
      </p:sp>
    </p:spTree>
    <p:extLst>
      <p:ext uri="{BB962C8B-B14F-4D97-AF65-F5344CB8AC3E}">
        <p14:creationId xmlns:p14="http://schemas.microsoft.com/office/powerpoint/2010/main" val="153020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arn(inVertic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barn(inVertical)">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barn(inVertical)">
                                      <p:cBhvr>
                                        <p:cTn id="2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3C385034-A8B0-5B76-BE1B-F77A18A7587C}"/>
            </a:ext>
          </a:extLst>
        </p:cNvPr>
        <p:cNvGrpSpPr/>
        <p:nvPr/>
      </p:nvGrpSpPr>
      <p:grpSpPr>
        <a:xfrm>
          <a:off x="0" y="0"/>
          <a:ext cx="0" cy="0"/>
          <a:chOff x="0" y="0"/>
          <a:chExt cx="0" cy="0"/>
        </a:xfrm>
      </p:grpSpPr>
      <p:sp>
        <p:nvSpPr>
          <p:cNvPr id="9" name="Freeform 9">
            <a:extLst>
              <a:ext uri="{FF2B5EF4-FFF2-40B4-BE49-F238E27FC236}">
                <a16:creationId xmlns:a16="http://schemas.microsoft.com/office/drawing/2014/main" id="{852422D0-CAA6-A2CA-252F-C74B6D7E2FDD}"/>
              </a:ext>
            </a:extLst>
          </p:cNvPr>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3">
            <a:extLst>
              <a:ext uri="{FF2B5EF4-FFF2-40B4-BE49-F238E27FC236}">
                <a16:creationId xmlns:a16="http://schemas.microsoft.com/office/drawing/2014/main" id="{09928542-58AB-EC2B-6C7E-5CC373207648}"/>
              </a:ext>
            </a:extLst>
          </p:cNvPr>
          <p:cNvSpPr txBox="1"/>
          <p:nvPr/>
        </p:nvSpPr>
        <p:spPr>
          <a:xfrm>
            <a:off x="1190692" y="952500"/>
            <a:ext cx="15906616" cy="646331"/>
          </a:xfrm>
          <a:prstGeom prst="rect">
            <a:avLst/>
          </a:prstGeom>
          <a:noFill/>
        </p:spPr>
        <p:txBody>
          <a:bodyPr wrap="square">
            <a:spAutoFit/>
          </a:bodyPr>
          <a:lstStyle/>
          <a:p>
            <a:r>
              <a:rPr lang="en-US" sz="3600" b="1" dirty="0">
                <a:solidFill>
                  <a:schemeClr val="accent6">
                    <a:lumMod val="40000"/>
                    <a:lumOff val="60000"/>
                  </a:schemeClr>
                </a:solidFill>
              </a:rPr>
              <a:t>3. Average Ratings by City and Passenger Type.</a:t>
            </a:r>
            <a:endParaRPr lang="en-IN" sz="3600" b="1" dirty="0">
              <a:solidFill>
                <a:schemeClr val="accent6">
                  <a:lumMod val="40000"/>
                  <a:lumOff val="60000"/>
                </a:schemeClr>
              </a:solidFill>
            </a:endParaRPr>
          </a:p>
        </p:txBody>
      </p:sp>
      <p:sp>
        <p:nvSpPr>
          <p:cNvPr id="5" name="TextBox 4">
            <a:extLst>
              <a:ext uri="{FF2B5EF4-FFF2-40B4-BE49-F238E27FC236}">
                <a16:creationId xmlns:a16="http://schemas.microsoft.com/office/drawing/2014/main" id="{7F25B984-CB15-F681-018A-7B72F0B89E79}"/>
              </a:ext>
            </a:extLst>
          </p:cNvPr>
          <p:cNvSpPr txBox="1"/>
          <p:nvPr/>
        </p:nvSpPr>
        <p:spPr>
          <a:xfrm>
            <a:off x="1190692" y="7632107"/>
            <a:ext cx="16563908" cy="584775"/>
          </a:xfrm>
          <a:prstGeom prst="rect">
            <a:avLst/>
          </a:prstGeom>
          <a:noFill/>
        </p:spPr>
        <p:txBody>
          <a:bodyPr wrap="square">
            <a:spAutoFit/>
          </a:bodyPr>
          <a:lstStyle/>
          <a:p>
            <a:r>
              <a:rPr lang="en-US" sz="3200" dirty="0">
                <a:solidFill>
                  <a:schemeClr val="bg1"/>
                </a:solidFill>
              </a:rPr>
              <a:t>There is a positive correlation between average passenger ratings and average driver ratings.</a:t>
            </a:r>
            <a:endParaRPr lang="en-IN" sz="3200" dirty="0">
              <a:solidFill>
                <a:schemeClr val="bg1"/>
              </a:solidFill>
            </a:endParaRPr>
          </a:p>
        </p:txBody>
      </p:sp>
      <p:pic>
        <p:nvPicPr>
          <p:cNvPr id="7" name="Picture 6">
            <a:extLst>
              <a:ext uri="{FF2B5EF4-FFF2-40B4-BE49-F238E27FC236}">
                <a16:creationId xmlns:a16="http://schemas.microsoft.com/office/drawing/2014/main" id="{F90BC82E-1AE0-30F0-89CE-8039A01C040C}"/>
              </a:ext>
            </a:extLst>
          </p:cNvPr>
          <p:cNvPicPr>
            <a:picLocks noChangeAspect="1"/>
          </p:cNvPicPr>
          <p:nvPr/>
        </p:nvPicPr>
        <p:blipFill>
          <a:blip r:embed="rId4"/>
          <a:stretch>
            <a:fillRect/>
          </a:stretch>
        </p:blipFill>
        <p:spPr>
          <a:xfrm>
            <a:off x="1981200" y="2672834"/>
            <a:ext cx="6305718" cy="3886199"/>
          </a:xfrm>
          <a:prstGeom prst="rect">
            <a:avLst/>
          </a:prstGeom>
        </p:spPr>
      </p:pic>
      <p:sp>
        <p:nvSpPr>
          <p:cNvPr id="8" name="TextBox 7">
            <a:extLst>
              <a:ext uri="{FF2B5EF4-FFF2-40B4-BE49-F238E27FC236}">
                <a16:creationId xmlns:a16="http://schemas.microsoft.com/office/drawing/2014/main" id="{1DF7EDA7-0120-1D9B-68B2-0AAA99B82181}"/>
              </a:ext>
            </a:extLst>
          </p:cNvPr>
          <p:cNvSpPr txBox="1"/>
          <p:nvPr/>
        </p:nvSpPr>
        <p:spPr>
          <a:xfrm>
            <a:off x="1276216" y="6772404"/>
            <a:ext cx="1981200" cy="646331"/>
          </a:xfrm>
          <a:prstGeom prst="rect">
            <a:avLst/>
          </a:prstGeom>
          <a:noFill/>
        </p:spPr>
        <p:txBody>
          <a:bodyPr wrap="square">
            <a:spAutoFit/>
          </a:bodyPr>
          <a:lstStyle/>
          <a:p>
            <a:r>
              <a:rPr lang="en-US" sz="3600" b="1" dirty="0">
                <a:solidFill>
                  <a:schemeClr val="tx2">
                    <a:lumMod val="60000"/>
                    <a:lumOff val="40000"/>
                  </a:schemeClr>
                </a:solidFill>
              </a:rPr>
              <a:t>Insights:</a:t>
            </a:r>
            <a:endParaRPr lang="en-IN" sz="3600" b="1" dirty="0">
              <a:solidFill>
                <a:schemeClr val="tx2">
                  <a:lumMod val="60000"/>
                  <a:lumOff val="40000"/>
                </a:schemeClr>
              </a:solidFill>
            </a:endParaRPr>
          </a:p>
        </p:txBody>
      </p:sp>
    </p:spTree>
    <p:extLst>
      <p:ext uri="{BB962C8B-B14F-4D97-AF65-F5344CB8AC3E}">
        <p14:creationId xmlns:p14="http://schemas.microsoft.com/office/powerpoint/2010/main" val="957673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3A1F46DE-04C9-7433-EE5C-60F4A6F1A665}"/>
            </a:ext>
          </a:extLst>
        </p:cNvPr>
        <p:cNvGrpSpPr/>
        <p:nvPr/>
      </p:nvGrpSpPr>
      <p:grpSpPr>
        <a:xfrm>
          <a:off x="0" y="0"/>
          <a:ext cx="0" cy="0"/>
          <a:chOff x="0" y="0"/>
          <a:chExt cx="0" cy="0"/>
        </a:xfrm>
      </p:grpSpPr>
      <p:sp>
        <p:nvSpPr>
          <p:cNvPr id="9" name="Freeform 9">
            <a:extLst>
              <a:ext uri="{FF2B5EF4-FFF2-40B4-BE49-F238E27FC236}">
                <a16:creationId xmlns:a16="http://schemas.microsoft.com/office/drawing/2014/main" id="{A2A79F41-F11E-8E85-EB52-23CEA6834931}"/>
              </a:ext>
            </a:extLst>
          </p:cNvPr>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3">
            <a:extLst>
              <a:ext uri="{FF2B5EF4-FFF2-40B4-BE49-F238E27FC236}">
                <a16:creationId xmlns:a16="http://schemas.microsoft.com/office/drawing/2014/main" id="{CDDA3F9B-31FC-5920-BF80-CB4C493EFC64}"/>
              </a:ext>
            </a:extLst>
          </p:cNvPr>
          <p:cNvSpPr txBox="1"/>
          <p:nvPr/>
        </p:nvSpPr>
        <p:spPr>
          <a:xfrm>
            <a:off x="1190692" y="952500"/>
            <a:ext cx="12144308" cy="646331"/>
          </a:xfrm>
          <a:prstGeom prst="rect">
            <a:avLst/>
          </a:prstGeom>
          <a:noFill/>
        </p:spPr>
        <p:txBody>
          <a:bodyPr wrap="square">
            <a:spAutoFit/>
          </a:bodyPr>
          <a:lstStyle/>
          <a:p>
            <a:r>
              <a:rPr lang="en-US" sz="3600" b="1" dirty="0">
                <a:solidFill>
                  <a:schemeClr val="accent6">
                    <a:lumMod val="40000"/>
                    <a:lumOff val="60000"/>
                  </a:schemeClr>
                </a:solidFill>
              </a:rPr>
              <a:t>4. Peak and Low Demand Months for each City  by Total Trips.</a:t>
            </a:r>
            <a:endParaRPr lang="en-IN" sz="3600" b="1" dirty="0">
              <a:solidFill>
                <a:schemeClr val="accent6">
                  <a:lumMod val="40000"/>
                  <a:lumOff val="60000"/>
                </a:schemeClr>
              </a:solidFill>
            </a:endParaRPr>
          </a:p>
        </p:txBody>
      </p:sp>
      <p:pic>
        <p:nvPicPr>
          <p:cNvPr id="8" name="Picture 7">
            <a:extLst>
              <a:ext uri="{FF2B5EF4-FFF2-40B4-BE49-F238E27FC236}">
                <a16:creationId xmlns:a16="http://schemas.microsoft.com/office/drawing/2014/main" id="{897F8DA9-1D3A-EB41-38C4-F41888E8EE1B}"/>
              </a:ext>
            </a:extLst>
          </p:cNvPr>
          <p:cNvPicPr>
            <a:picLocks noChangeAspect="1"/>
          </p:cNvPicPr>
          <p:nvPr/>
        </p:nvPicPr>
        <p:blipFill>
          <a:blip r:embed="rId4"/>
          <a:stretch>
            <a:fillRect/>
          </a:stretch>
        </p:blipFill>
        <p:spPr>
          <a:xfrm>
            <a:off x="2209800" y="2816861"/>
            <a:ext cx="5029200" cy="4337365"/>
          </a:xfrm>
          <a:prstGeom prst="rect">
            <a:avLst/>
          </a:prstGeom>
        </p:spPr>
      </p:pic>
      <p:sp>
        <p:nvSpPr>
          <p:cNvPr id="10" name="TextBox 9">
            <a:extLst>
              <a:ext uri="{FF2B5EF4-FFF2-40B4-BE49-F238E27FC236}">
                <a16:creationId xmlns:a16="http://schemas.microsoft.com/office/drawing/2014/main" id="{06D4E78A-ADFF-50E9-0474-486C2B82DE7B}"/>
              </a:ext>
            </a:extLst>
          </p:cNvPr>
          <p:cNvSpPr txBox="1"/>
          <p:nvPr/>
        </p:nvSpPr>
        <p:spPr>
          <a:xfrm>
            <a:off x="10439402" y="3052322"/>
            <a:ext cx="1981200" cy="646331"/>
          </a:xfrm>
          <a:prstGeom prst="rect">
            <a:avLst/>
          </a:prstGeom>
          <a:noFill/>
        </p:spPr>
        <p:txBody>
          <a:bodyPr wrap="square">
            <a:spAutoFit/>
          </a:bodyPr>
          <a:lstStyle/>
          <a:p>
            <a:r>
              <a:rPr lang="en-US" sz="3600" b="1" dirty="0">
                <a:solidFill>
                  <a:schemeClr val="tx2">
                    <a:lumMod val="60000"/>
                    <a:lumOff val="40000"/>
                  </a:schemeClr>
                </a:solidFill>
              </a:rPr>
              <a:t>Insights:</a:t>
            </a:r>
            <a:endParaRPr lang="en-IN" sz="3600" b="1" dirty="0">
              <a:solidFill>
                <a:schemeClr val="tx2">
                  <a:lumMod val="60000"/>
                  <a:lumOff val="40000"/>
                </a:schemeClr>
              </a:solidFill>
            </a:endParaRPr>
          </a:p>
        </p:txBody>
      </p:sp>
      <p:sp>
        <p:nvSpPr>
          <p:cNvPr id="12" name="TextBox 11">
            <a:extLst>
              <a:ext uri="{FF2B5EF4-FFF2-40B4-BE49-F238E27FC236}">
                <a16:creationId xmlns:a16="http://schemas.microsoft.com/office/drawing/2014/main" id="{6E2B7CF3-BB71-9AAA-A29F-09C4EA5C1574}"/>
              </a:ext>
            </a:extLst>
          </p:cNvPr>
          <p:cNvSpPr txBox="1"/>
          <p:nvPr/>
        </p:nvSpPr>
        <p:spPr>
          <a:xfrm>
            <a:off x="10482150" y="4126187"/>
            <a:ext cx="5291250" cy="2677656"/>
          </a:xfrm>
          <a:prstGeom prst="rect">
            <a:avLst/>
          </a:prstGeom>
          <a:noFill/>
        </p:spPr>
        <p:txBody>
          <a:bodyPr wrap="square">
            <a:spAutoFit/>
          </a:bodyPr>
          <a:lstStyle/>
          <a:p>
            <a:r>
              <a:rPr lang="en-US" sz="2800" b="1" dirty="0">
                <a:solidFill>
                  <a:schemeClr val="bg2"/>
                </a:solidFill>
                <a:latin typeface="Aptos" panose="020B0004020202020204" pitchFamily="34" charset="0"/>
              </a:rPr>
              <a:t>For most of the cities-</a:t>
            </a:r>
          </a:p>
          <a:p>
            <a:endParaRPr lang="en-US" sz="2800" b="1" dirty="0">
              <a:solidFill>
                <a:schemeClr val="bg2"/>
              </a:solidFill>
              <a:latin typeface="Aptos" panose="020B0004020202020204" pitchFamily="34" charset="0"/>
            </a:endParaRPr>
          </a:p>
          <a:p>
            <a:r>
              <a:rPr lang="en-US" sz="2800" b="1" dirty="0">
                <a:solidFill>
                  <a:schemeClr val="bg2"/>
                </a:solidFill>
                <a:latin typeface="Aptos" panose="020B0004020202020204" pitchFamily="34" charset="0"/>
              </a:rPr>
              <a:t>Peak Month : February &amp; April</a:t>
            </a:r>
          </a:p>
          <a:p>
            <a:endParaRPr lang="en-US" sz="2800" b="1" dirty="0">
              <a:solidFill>
                <a:schemeClr val="bg2"/>
              </a:solidFill>
              <a:latin typeface="Aptos" panose="020B0004020202020204" pitchFamily="34" charset="0"/>
            </a:endParaRPr>
          </a:p>
          <a:p>
            <a:r>
              <a:rPr lang="en-US" sz="2800" b="1" dirty="0">
                <a:solidFill>
                  <a:schemeClr val="bg2"/>
                </a:solidFill>
                <a:latin typeface="Aptos" panose="020B0004020202020204" pitchFamily="34" charset="0"/>
              </a:rPr>
              <a:t>Low Month : June</a:t>
            </a:r>
          </a:p>
          <a:p>
            <a:endParaRPr lang="en-IN" sz="2800" b="1" dirty="0">
              <a:solidFill>
                <a:schemeClr val="bg2"/>
              </a:solidFill>
              <a:latin typeface="Aptos" panose="020B0004020202020204" pitchFamily="34" charset="0"/>
            </a:endParaRPr>
          </a:p>
        </p:txBody>
      </p:sp>
    </p:spTree>
    <p:extLst>
      <p:ext uri="{BB962C8B-B14F-4D97-AF65-F5344CB8AC3E}">
        <p14:creationId xmlns:p14="http://schemas.microsoft.com/office/powerpoint/2010/main" val="8069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barn(inVertical)">
                                      <p:cBhvr>
                                        <p:cTn id="12" dur="500"/>
                                        <p:tgtEl>
                                          <p:spTgt spid="12">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barn(inVertical)">
                                      <p:cBhvr>
                                        <p:cTn id="15" dur="500"/>
                                        <p:tgtEl>
                                          <p:spTgt spid="12">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2">
                                            <p:txEl>
                                              <p:pRg st="4" end="4"/>
                                            </p:txEl>
                                          </p:spTgt>
                                        </p:tgtEl>
                                        <p:attrNameLst>
                                          <p:attrName>style.visibility</p:attrName>
                                        </p:attrNameLst>
                                      </p:cBhvr>
                                      <p:to>
                                        <p:strVal val="visible"/>
                                      </p:to>
                                    </p:set>
                                    <p:animEffect transition="in" filter="barn(inVertical)">
                                      <p:cBhvr>
                                        <p:cTn id="18"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FFA18E4E-6A5E-B727-DDFF-781F922ADA5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04B50A9-3947-F49D-2970-454D2287950F}"/>
              </a:ext>
            </a:extLst>
          </p:cNvPr>
          <p:cNvSpPr txBox="1"/>
          <p:nvPr/>
        </p:nvSpPr>
        <p:spPr>
          <a:xfrm>
            <a:off x="1190692" y="952500"/>
            <a:ext cx="15906616" cy="646331"/>
          </a:xfrm>
          <a:prstGeom prst="rect">
            <a:avLst/>
          </a:prstGeom>
          <a:noFill/>
        </p:spPr>
        <p:txBody>
          <a:bodyPr wrap="square">
            <a:spAutoFit/>
          </a:bodyPr>
          <a:lstStyle/>
          <a:p>
            <a:r>
              <a:rPr lang="en-US" sz="3600" b="1" dirty="0">
                <a:solidFill>
                  <a:schemeClr val="accent6">
                    <a:lumMod val="40000"/>
                    <a:lumOff val="60000"/>
                  </a:schemeClr>
                </a:solidFill>
              </a:rPr>
              <a:t>5. Weekend vs. Weekday Trip Demand by City</a:t>
            </a:r>
            <a:endParaRPr lang="en-IN" sz="3600" b="1" dirty="0">
              <a:solidFill>
                <a:schemeClr val="accent6">
                  <a:lumMod val="40000"/>
                  <a:lumOff val="60000"/>
                </a:schemeClr>
              </a:solidFill>
            </a:endParaRPr>
          </a:p>
        </p:txBody>
      </p:sp>
      <p:pic>
        <p:nvPicPr>
          <p:cNvPr id="3" name="Picture 2">
            <a:extLst>
              <a:ext uri="{FF2B5EF4-FFF2-40B4-BE49-F238E27FC236}">
                <a16:creationId xmlns:a16="http://schemas.microsoft.com/office/drawing/2014/main" id="{E0D92360-8796-C689-FA02-663FEA65BDDF}"/>
              </a:ext>
            </a:extLst>
          </p:cNvPr>
          <p:cNvPicPr>
            <a:picLocks noChangeAspect="1"/>
          </p:cNvPicPr>
          <p:nvPr/>
        </p:nvPicPr>
        <p:blipFill>
          <a:blip r:embed="rId2"/>
          <a:stretch>
            <a:fillRect/>
          </a:stretch>
        </p:blipFill>
        <p:spPr>
          <a:xfrm>
            <a:off x="3444899" y="2047675"/>
            <a:ext cx="10058400" cy="5334000"/>
          </a:xfrm>
          <a:prstGeom prst="rect">
            <a:avLst/>
          </a:prstGeom>
        </p:spPr>
      </p:pic>
      <p:sp>
        <p:nvSpPr>
          <p:cNvPr id="5" name="TextBox 4">
            <a:extLst>
              <a:ext uri="{FF2B5EF4-FFF2-40B4-BE49-F238E27FC236}">
                <a16:creationId xmlns:a16="http://schemas.microsoft.com/office/drawing/2014/main" id="{9DCE3802-318A-B665-BBF8-EA1231C7D37D}"/>
              </a:ext>
            </a:extLst>
          </p:cNvPr>
          <p:cNvSpPr txBox="1"/>
          <p:nvPr/>
        </p:nvSpPr>
        <p:spPr>
          <a:xfrm>
            <a:off x="609600" y="8239325"/>
            <a:ext cx="17068800" cy="584775"/>
          </a:xfrm>
          <a:prstGeom prst="rect">
            <a:avLst/>
          </a:prstGeom>
          <a:noFill/>
        </p:spPr>
        <p:txBody>
          <a:bodyPr wrap="square">
            <a:spAutoFit/>
          </a:bodyPr>
          <a:lstStyle/>
          <a:p>
            <a:r>
              <a:rPr lang="en-US" sz="3200" dirty="0">
                <a:solidFill>
                  <a:schemeClr val="bg1"/>
                </a:solidFill>
              </a:rPr>
              <a:t>Lucknow records the highest trip volume on weekdays, while Jaipur leads in trip volume on weekends.</a:t>
            </a:r>
            <a:endParaRPr lang="en-IN" sz="3200" dirty="0">
              <a:solidFill>
                <a:schemeClr val="bg1"/>
              </a:solidFill>
            </a:endParaRPr>
          </a:p>
        </p:txBody>
      </p:sp>
      <p:sp>
        <p:nvSpPr>
          <p:cNvPr id="7" name="TextBox 6">
            <a:extLst>
              <a:ext uri="{FF2B5EF4-FFF2-40B4-BE49-F238E27FC236}">
                <a16:creationId xmlns:a16="http://schemas.microsoft.com/office/drawing/2014/main" id="{5E421E4C-6C99-5B63-CF7F-0ECC17A51CB5}"/>
              </a:ext>
            </a:extLst>
          </p:cNvPr>
          <p:cNvSpPr txBox="1"/>
          <p:nvPr/>
        </p:nvSpPr>
        <p:spPr>
          <a:xfrm>
            <a:off x="604023" y="9042112"/>
            <a:ext cx="16842059" cy="1077218"/>
          </a:xfrm>
          <a:prstGeom prst="rect">
            <a:avLst/>
          </a:prstGeom>
          <a:noFill/>
        </p:spPr>
        <p:txBody>
          <a:bodyPr wrap="square">
            <a:spAutoFit/>
          </a:bodyPr>
          <a:lstStyle/>
          <a:p>
            <a:r>
              <a:rPr lang="en-US" sz="3200" dirty="0">
                <a:solidFill>
                  <a:schemeClr val="bg1"/>
                </a:solidFill>
              </a:rPr>
              <a:t>Lucknow and Surat are the cities with a significant variation in trip volume between weekdays and weekends.</a:t>
            </a:r>
            <a:endParaRPr lang="en-IN" sz="3200" dirty="0">
              <a:solidFill>
                <a:schemeClr val="bg1"/>
              </a:solidFill>
            </a:endParaRPr>
          </a:p>
        </p:txBody>
      </p:sp>
      <p:sp>
        <p:nvSpPr>
          <p:cNvPr id="8" name="TextBox 7">
            <a:extLst>
              <a:ext uri="{FF2B5EF4-FFF2-40B4-BE49-F238E27FC236}">
                <a16:creationId xmlns:a16="http://schemas.microsoft.com/office/drawing/2014/main" id="{25DA122E-3BA8-0145-2A43-CB6FEECE420B}"/>
              </a:ext>
            </a:extLst>
          </p:cNvPr>
          <p:cNvSpPr txBox="1"/>
          <p:nvPr/>
        </p:nvSpPr>
        <p:spPr>
          <a:xfrm>
            <a:off x="604023" y="7377290"/>
            <a:ext cx="1981200" cy="646331"/>
          </a:xfrm>
          <a:prstGeom prst="rect">
            <a:avLst/>
          </a:prstGeom>
          <a:noFill/>
        </p:spPr>
        <p:txBody>
          <a:bodyPr wrap="square">
            <a:spAutoFit/>
          </a:bodyPr>
          <a:lstStyle/>
          <a:p>
            <a:r>
              <a:rPr lang="en-US" sz="3600" b="1" dirty="0">
                <a:solidFill>
                  <a:schemeClr val="tx2">
                    <a:lumMod val="60000"/>
                    <a:lumOff val="40000"/>
                  </a:schemeClr>
                </a:solidFill>
              </a:rPr>
              <a:t>Insights:</a:t>
            </a:r>
            <a:endParaRPr lang="en-IN" sz="3600" b="1" dirty="0">
              <a:solidFill>
                <a:schemeClr val="tx2">
                  <a:lumMod val="60000"/>
                  <a:lumOff val="40000"/>
                </a:schemeClr>
              </a:solidFill>
            </a:endParaRPr>
          </a:p>
        </p:txBody>
      </p:sp>
    </p:spTree>
    <p:extLst>
      <p:ext uri="{BB962C8B-B14F-4D97-AF65-F5344CB8AC3E}">
        <p14:creationId xmlns:p14="http://schemas.microsoft.com/office/powerpoint/2010/main" val="390495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arn(inVertical)">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8F9CF57F-15DF-7E04-05FC-AF48E786BBD8}"/>
            </a:ext>
          </a:extLst>
        </p:cNvPr>
        <p:cNvGrpSpPr/>
        <p:nvPr/>
      </p:nvGrpSpPr>
      <p:grpSpPr>
        <a:xfrm>
          <a:off x="0" y="0"/>
          <a:ext cx="0" cy="0"/>
          <a:chOff x="0" y="0"/>
          <a:chExt cx="0" cy="0"/>
        </a:xfrm>
      </p:grpSpPr>
      <p:sp>
        <p:nvSpPr>
          <p:cNvPr id="9" name="Freeform 9">
            <a:extLst>
              <a:ext uri="{FF2B5EF4-FFF2-40B4-BE49-F238E27FC236}">
                <a16:creationId xmlns:a16="http://schemas.microsoft.com/office/drawing/2014/main" id="{BE618495-8013-B610-3E44-8EE437B15BCC}"/>
              </a:ext>
            </a:extLst>
          </p:cNvPr>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3">
            <a:extLst>
              <a:ext uri="{FF2B5EF4-FFF2-40B4-BE49-F238E27FC236}">
                <a16:creationId xmlns:a16="http://schemas.microsoft.com/office/drawing/2014/main" id="{8411E47C-EBB0-AB4F-347E-791C3F0935DF}"/>
              </a:ext>
            </a:extLst>
          </p:cNvPr>
          <p:cNvSpPr txBox="1"/>
          <p:nvPr/>
        </p:nvSpPr>
        <p:spPr>
          <a:xfrm>
            <a:off x="1190692" y="952500"/>
            <a:ext cx="15906616" cy="646331"/>
          </a:xfrm>
          <a:prstGeom prst="rect">
            <a:avLst/>
          </a:prstGeom>
          <a:noFill/>
        </p:spPr>
        <p:txBody>
          <a:bodyPr wrap="square">
            <a:spAutoFit/>
          </a:bodyPr>
          <a:lstStyle/>
          <a:p>
            <a:r>
              <a:rPr lang="en-US" sz="3600" b="1" dirty="0">
                <a:solidFill>
                  <a:schemeClr val="accent6">
                    <a:lumMod val="40000"/>
                    <a:lumOff val="60000"/>
                  </a:schemeClr>
                </a:solidFill>
              </a:rPr>
              <a:t>6. Repeat Passenger Frequency and City Contribution Analysis</a:t>
            </a:r>
            <a:endParaRPr lang="en-IN" sz="3600" b="1" dirty="0">
              <a:solidFill>
                <a:schemeClr val="accent6">
                  <a:lumMod val="40000"/>
                  <a:lumOff val="60000"/>
                </a:schemeClr>
              </a:solidFill>
            </a:endParaRPr>
          </a:p>
        </p:txBody>
      </p:sp>
      <p:pic>
        <p:nvPicPr>
          <p:cNvPr id="8" name="Picture 7">
            <a:extLst>
              <a:ext uri="{FF2B5EF4-FFF2-40B4-BE49-F238E27FC236}">
                <a16:creationId xmlns:a16="http://schemas.microsoft.com/office/drawing/2014/main" id="{571285A1-6C4A-DC78-649C-C94A3FE9E36C}"/>
              </a:ext>
            </a:extLst>
          </p:cNvPr>
          <p:cNvPicPr>
            <a:picLocks noChangeAspect="1"/>
          </p:cNvPicPr>
          <p:nvPr/>
        </p:nvPicPr>
        <p:blipFill>
          <a:blip r:embed="rId4"/>
          <a:stretch>
            <a:fillRect/>
          </a:stretch>
        </p:blipFill>
        <p:spPr>
          <a:xfrm>
            <a:off x="12021612" y="3220612"/>
            <a:ext cx="5428188" cy="5157220"/>
          </a:xfrm>
          <a:prstGeom prst="rect">
            <a:avLst/>
          </a:prstGeom>
        </p:spPr>
      </p:pic>
      <p:pic>
        <p:nvPicPr>
          <p:cNvPr id="17" name="Picture 16">
            <a:extLst>
              <a:ext uri="{FF2B5EF4-FFF2-40B4-BE49-F238E27FC236}">
                <a16:creationId xmlns:a16="http://schemas.microsoft.com/office/drawing/2014/main" id="{05305248-1F72-22E5-8C28-68CD851FC79B}"/>
              </a:ext>
            </a:extLst>
          </p:cNvPr>
          <p:cNvPicPr>
            <a:picLocks noChangeAspect="1"/>
          </p:cNvPicPr>
          <p:nvPr/>
        </p:nvPicPr>
        <p:blipFill>
          <a:blip r:embed="rId5"/>
          <a:stretch>
            <a:fillRect/>
          </a:stretch>
        </p:blipFill>
        <p:spPr>
          <a:xfrm>
            <a:off x="1600200" y="3220612"/>
            <a:ext cx="9677400" cy="5157220"/>
          </a:xfrm>
          <a:prstGeom prst="rect">
            <a:avLst/>
          </a:prstGeom>
        </p:spPr>
      </p:pic>
    </p:spTree>
    <p:extLst>
      <p:ext uri="{BB962C8B-B14F-4D97-AF65-F5344CB8AC3E}">
        <p14:creationId xmlns:p14="http://schemas.microsoft.com/office/powerpoint/2010/main" val="2513074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BA40FA83-881E-4367-65D2-129EAB71E29C}"/>
            </a:ext>
          </a:extLst>
        </p:cNvPr>
        <p:cNvGrpSpPr/>
        <p:nvPr/>
      </p:nvGrpSpPr>
      <p:grpSpPr>
        <a:xfrm>
          <a:off x="0" y="0"/>
          <a:ext cx="0" cy="0"/>
          <a:chOff x="0" y="0"/>
          <a:chExt cx="0" cy="0"/>
        </a:xfrm>
      </p:grpSpPr>
      <p:sp>
        <p:nvSpPr>
          <p:cNvPr id="9" name="Freeform 9">
            <a:extLst>
              <a:ext uri="{FF2B5EF4-FFF2-40B4-BE49-F238E27FC236}">
                <a16:creationId xmlns:a16="http://schemas.microsoft.com/office/drawing/2014/main" id="{5135EC8E-DA63-62CF-031A-F60A2E6CF8F0}"/>
              </a:ext>
            </a:extLst>
          </p:cNvPr>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3">
            <a:extLst>
              <a:ext uri="{FF2B5EF4-FFF2-40B4-BE49-F238E27FC236}">
                <a16:creationId xmlns:a16="http://schemas.microsoft.com/office/drawing/2014/main" id="{A5F2A4EE-2D18-F4FC-F5CF-0B85E1761F97}"/>
              </a:ext>
            </a:extLst>
          </p:cNvPr>
          <p:cNvSpPr txBox="1"/>
          <p:nvPr/>
        </p:nvSpPr>
        <p:spPr>
          <a:xfrm>
            <a:off x="1190692" y="952500"/>
            <a:ext cx="15906616" cy="646331"/>
          </a:xfrm>
          <a:prstGeom prst="rect">
            <a:avLst/>
          </a:prstGeom>
          <a:noFill/>
        </p:spPr>
        <p:txBody>
          <a:bodyPr wrap="square">
            <a:spAutoFit/>
          </a:bodyPr>
          <a:lstStyle/>
          <a:p>
            <a:r>
              <a:rPr lang="en-US" sz="3600" b="1" dirty="0">
                <a:solidFill>
                  <a:schemeClr val="accent6">
                    <a:lumMod val="40000"/>
                    <a:lumOff val="60000"/>
                  </a:schemeClr>
                </a:solidFill>
              </a:rPr>
              <a:t>7. Monthly Target Achievement Analysis for Key Metrics.</a:t>
            </a:r>
            <a:endParaRPr lang="en-IN" sz="3600" b="1" dirty="0">
              <a:solidFill>
                <a:schemeClr val="accent6">
                  <a:lumMod val="40000"/>
                  <a:lumOff val="60000"/>
                </a:schemeClr>
              </a:solidFill>
            </a:endParaRPr>
          </a:p>
        </p:txBody>
      </p:sp>
      <p:pic>
        <p:nvPicPr>
          <p:cNvPr id="3" name="Picture 2">
            <a:extLst>
              <a:ext uri="{FF2B5EF4-FFF2-40B4-BE49-F238E27FC236}">
                <a16:creationId xmlns:a16="http://schemas.microsoft.com/office/drawing/2014/main" id="{786F52A1-2B99-BDC8-6250-33D37153617E}"/>
              </a:ext>
            </a:extLst>
          </p:cNvPr>
          <p:cNvPicPr>
            <a:picLocks noChangeAspect="1"/>
          </p:cNvPicPr>
          <p:nvPr/>
        </p:nvPicPr>
        <p:blipFill>
          <a:blip r:embed="rId4"/>
          <a:stretch>
            <a:fillRect/>
          </a:stretch>
        </p:blipFill>
        <p:spPr>
          <a:xfrm>
            <a:off x="1170248" y="2476500"/>
            <a:ext cx="15906616" cy="6858000"/>
          </a:xfrm>
          <a:prstGeom prst="rect">
            <a:avLst/>
          </a:prstGeom>
        </p:spPr>
      </p:pic>
    </p:spTree>
    <p:extLst>
      <p:ext uri="{BB962C8B-B14F-4D97-AF65-F5344CB8AC3E}">
        <p14:creationId xmlns:p14="http://schemas.microsoft.com/office/powerpoint/2010/main" val="3099822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A94D66FC-009C-8571-89A5-EFB9EFECC0E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C8D2E4B-350E-0EEE-EF82-9B98BDC7E15D}"/>
              </a:ext>
            </a:extLst>
          </p:cNvPr>
          <p:cNvSpPr txBox="1"/>
          <p:nvPr/>
        </p:nvSpPr>
        <p:spPr>
          <a:xfrm>
            <a:off x="1190692" y="952500"/>
            <a:ext cx="15906616" cy="646331"/>
          </a:xfrm>
          <a:prstGeom prst="rect">
            <a:avLst/>
          </a:prstGeom>
          <a:noFill/>
        </p:spPr>
        <p:txBody>
          <a:bodyPr wrap="square">
            <a:spAutoFit/>
          </a:bodyPr>
          <a:lstStyle/>
          <a:p>
            <a:r>
              <a:rPr lang="en-US" sz="3600" b="1" dirty="0">
                <a:solidFill>
                  <a:schemeClr val="accent6">
                    <a:lumMod val="40000"/>
                    <a:lumOff val="60000"/>
                  </a:schemeClr>
                </a:solidFill>
              </a:rPr>
              <a:t>8. Highest and Lowest Repeat Passenger Rate (RPR%) by City and Month.</a:t>
            </a:r>
            <a:endParaRPr lang="en-IN" sz="3600" b="1" dirty="0">
              <a:solidFill>
                <a:schemeClr val="accent6">
                  <a:lumMod val="40000"/>
                  <a:lumOff val="60000"/>
                </a:schemeClr>
              </a:solidFill>
            </a:endParaRPr>
          </a:p>
        </p:txBody>
      </p:sp>
      <p:pic>
        <p:nvPicPr>
          <p:cNvPr id="5" name="Picture 4">
            <a:extLst>
              <a:ext uri="{FF2B5EF4-FFF2-40B4-BE49-F238E27FC236}">
                <a16:creationId xmlns:a16="http://schemas.microsoft.com/office/drawing/2014/main" id="{E1B83164-BC7B-8C30-338C-61658C83E131}"/>
              </a:ext>
            </a:extLst>
          </p:cNvPr>
          <p:cNvPicPr>
            <a:picLocks noChangeAspect="1"/>
          </p:cNvPicPr>
          <p:nvPr/>
        </p:nvPicPr>
        <p:blipFill>
          <a:blip r:embed="rId2"/>
          <a:stretch>
            <a:fillRect/>
          </a:stretch>
        </p:blipFill>
        <p:spPr>
          <a:xfrm>
            <a:off x="914400" y="2535055"/>
            <a:ext cx="6934200" cy="4337366"/>
          </a:xfrm>
          <a:prstGeom prst="rect">
            <a:avLst/>
          </a:prstGeom>
        </p:spPr>
      </p:pic>
      <p:pic>
        <p:nvPicPr>
          <p:cNvPr id="7" name="Picture 6">
            <a:extLst>
              <a:ext uri="{FF2B5EF4-FFF2-40B4-BE49-F238E27FC236}">
                <a16:creationId xmlns:a16="http://schemas.microsoft.com/office/drawing/2014/main" id="{1AFFEF7F-B6B4-4BB3-84B1-07EFFF143BC9}"/>
              </a:ext>
            </a:extLst>
          </p:cNvPr>
          <p:cNvPicPr>
            <a:picLocks noChangeAspect="1"/>
          </p:cNvPicPr>
          <p:nvPr/>
        </p:nvPicPr>
        <p:blipFill>
          <a:blip r:embed="rId3"/>
          <a:stretch>
            <a:fillRect/>
          </a:stretch>
        </p:blipFill>
        <p:spPr>
          <a:xfrm>
            <a:off x="9106229" y="2484675"/>
            <a:ext cx="7313814" cy="4387746"/>
          </a:xfrm>
          <a:prstGeom prst="rect">
            <a:avLst/>
          </a:prstGeom>
        </p:spPr>
      </p:pic>
      <p:sp>
        <p:nvSpPr>
          <p:cNvPr id="3" name="TextBox 2">
            <a:extLst>
              <a:ext uri="{FF2B5EF4-FFF2-40B4-BE49-F238E27FC236}">
                <a16:creationId xmlns:a16="http://schemas.microsoft.com/office/drawing/2014/main" id="{52C97747-F08D-F35B-D9CA-F73F4644D02E}"/>
              </a:ext>
            </a:extLst>
          </p:cNvPr>
          <p:cNvSpPr txBox="1"/>
          <p:nvPr/>
        </p:nvSpPr>
        <p:spPr>
          <a:xfrm>
            <a:off x="914400" y="7558360"/>
            <a:ext cx="15157437" cy="1077218"/>
          </a:xfrm>
          <a:prstGeom prst="rect">
            <a:avLst/>
          </a:prstGeom>
          <a:noFill/>
        </p:spPr>
        <p:txBody>
          <a:bodyPr wrap="square">
            <a:spAutoFit/>
          </a:bodyPr>
          <a:lstStyle/>
          <a:p>
            <a:r>
              <a:rPr lang="en-US" sz="3200" dirty="0">
                <a:solidFill>
                  <a:schemeClr val="bg1"/>
                </a:solidFill>
              </a:rPr>
              <a:t>Surat and Lucknow have the highest repeat passenger rates, while Jaipur and Mysore have the lowest repeat passenger rates.</a:t>
            </a:r>
            <a:endParaRPr lang="en-IN" sz="3200" dirty="0">
              <a:solidFill>
                <a:schemeClr val="bg1"/>
              </a:solidFill>
            </a:endParaRPr>
          </a:p>
        </p:txBody>
      </p:sp>
      <p:sp>
        <p:nvSpPr>
          <p:cNvPr id="8" name="TextBox 7">
            <a:extLst>
              <a:ext uri="{FF2B5EF4-FFF2-40B4-BE49-F238E27FC236}">
                <a16:creationId xmlns:a16="http://schemas.microsoft.com/office/drawing/2014/main" id="{3F65B2C5-9EEC-5C39-5974-8ACF61CE93F8}"/>
              </a:ext>
            </a:extLst>
          </p:cNvPr>
          <p:cNvSpPr txBox="1"/>
          <p:nvPr/>
        </p:nvSpPr>
        <p:spPr>
          <a:xfrm>
            <a:off x="914400" y="9029129"/>
            <a:ext cx="15157437" cy="584775"/>
          </a:xfrm>
          <a:prstGeom prst="rect">
            <a:avLst/>
          </a:prstGeom>
          <a:noFill/>
        </p:spPr>
        <p:txBody>
          <a:bodyPr wrap="square">
            <a:spAutoFit/>
          </a:bodyPr>
          <a:lstStyle/>
          <a:p>
            <a:r>
              <a:rPr lang="en-US" sz="3200" dirty="0">
                <a:solidFill>
                  <a:schemeClr val="bg1"/>
                </a:solidFill>
              </a:rPr>
              <a:t>May has the highest repeat passenger rate, while January has the lowest.</a:t>
            </a:r>
            <a:endParaRPr lang="en-IN" sz="3200" dirty="0">
              <a:solidFill>
                <a:schemeClr val="bg1"/>
              </a:solidFill>
            </a:endParaRPr>
          </a:p>
        </p:txBody>
      </p:sp>
    </p:spTree>
    <p:extLst>
      <p:ext uri="{BB962C8B-B14F-4D97-AF65-F5344CB8AC3E}">
        <p14:creationId xmlns:p14="http://schemas.microsoft.com/office/powerpoint/2010/main" val="1553830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732090" y="3771900"/>
            <a:ext cx="14823820" cy="987771"/>
          </a:xfrm>
          <a:prstGeom prst="rect">
            <a:avLst/>
          </a:prstGeom>
        </p:spPr>
        <p:txBody>
          <a:bodyPr wrap="square" lIns="0" tIns="0" rIns="0" bIns="0" rtlCol="0" anchor="t">
            <a:spAutoFit/>
          </a:bodyPr>
          <a:lstStyle/>
          <a:p>
            <a:pPr marL="0" lvl="0" indent="0" algn="ctr">
              <a:lnSpc>
                <a:spcPts val="7711"/>
              </a:lnSpc>
              <a:spcBef>
                <a:spcPct val="0"/>
              </a:spcBef>
            </a:pPr>
            <a:r>
              <a:rPr lang="en-US" sz="6426" b="1" dirty="0">
                <a:solidFill>
                  <a:srgbClr val="56AEFF"/>
                </a:solidFill>
                <a:latin typeface="Now Bold"/>
                <a:ea typeface="Now Bold"/>
                <a:cs typeface="Now Bold"/>
                <a:sym typeface="Now Bold"/>
              </a:rPr>
              <a:t>SECONDARY ANALYSIS</a:t>
            </a:r>
          </a:p>
        </p:txBody>
      </p:sp>
      <p:sp>
        <p:nvSpPr>
          <p:cNvPr id="3" name="Freeform 3"/>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314A0811-A323-1B61-20B4-C608C5B3CDF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0E7ED66-862D-3311-AE5A-6146A2F3B582}"/>
              </a:ext>
            </a:extLst>
          </p:cNvPr>
          <p:cNvSpPr txBox="1"/>
          <p:nvPr/>
        </p:nvSpPr>
        <p:spPr>
          <a:xfrm>
            <a:off x="1190692" y="952500"/>
            <a:ext cx="15906616" cy="1384995"/>
          </a:xfrm>
          <a:prstGeom prst="rect">
            <a:avLst/>
          </a:prstGeom>
          <a:noFill/>
        </p:spPr>
        <p:txBody>
          <a:bodyPr wrap="square">
            <a:spAutoFit/>
          </a:bodyPr>
          <a:lstStyle/>
          <a:p>
            <a:pPr marL="742950" indent="-742950">
              <a:buFont typeface="Arial" panose="020B0604020202020204" pitchFamily="34" charset="0"/>
              <a:buChar char="•"/>
            </a:pPr>
            <a:r>
              <a:rPr lang="en-IN" sz="2800" dirty="0">
                <a:solidFill>
                  <a:schemeClr val="accent6">
                    <a:lumMod val="40000"/>
                    <a:lumOff val="60000"/>
                  </a:schemeClr>
                </a:solidFill>
                <a:latin typeface="Aptos" panose="020B0004020202020204" pitchFamily="34" charset="0"/>
              </a:rPr>
              <a:t>What factors (such as quality of service, competitive pricing, or city demographics) might contribute to higher or lower repeat passenger rates in different cities? Are there correlations with socioeconomic or lifestyle patterns in these cities?</a:t>
            </a:r>
          </a:p>
        </p:txBody>
      </p:sp>
      <p:sp>
        <p:nvSpPr>
          <p:cNvPr id="5" name="TextBox 4">
            <a:extLst>
              <a:ext uri="{FF2B5EF4-FFF2-40B4-BE49-F238E27FC236}">
                <a16:creationId xmlns:a16="http://schemas.microsoft.com/office/drawing/2014/main" id="{04A2CB64-A918-EE36-2CDF-9C35696D913A}"/>
              </a:ext>
            </a:extLst>
          </p:cNvPr>
          <p:cNvSpPr txBox="1"/>
          <p:nvPr/>
        </p:nvSpPr>
        <p:spPr>
          <a:xfrm>
            <a:off x="696950" y="469462"/>
            <a:ext cx="9590048" cy="523220"/>
          </a:xfrm>
          <a:prstGeom prst="rect">
            <a:avLst/>
          </a:prstGeom>
          <a:noFill/>
        </p:spPr>
        <p:txBody>
          <a:bodyPr wrap="square">
            <a:spAutoFit/>
          </a:bodyPr>
          <a:lstStyle/>
          <a:p>
            <a:pPr marL="742950" indent="-742950">
              <a:buAutoNum type="arabicPeriod"/>
            </a:pPr>
            <a:r>
              <a:rPr lang="en-IN" sz="2800" b="1" dirty="0">
                <a:solidFill>
                  <a:schemeClr val="accent6">
                    <a:lumMod val="40000"/>
                    <a:lumOff val="60000"/>
                  </a:schemeClr>
                </a:solidFill>
                <a:latin typeface="Aptos" panose="020B0004020202020204" pitchFamily="34" charset="0"/>
              </a:rPr>
              <a:t>Factors Influencing Repeat Passenger Rates</a:t>
            </a:r>
          </a:p>
        </p:txBody>
      </p:sp>
      <p:sp>
        <p:nvSpPr>
          <p:cNvPr id="7" name="TextBox 6">
            <a:extLst>
              <a:ext uri="{FF2B5EF4-FFF2-40B4-BE49-F238E27FC236}">
                <a16:creationId xmlns:a16="http://schemas.microsoft.com/office/drawing/2014/main" id="{9794C699-758B-A206-3DF0-97BB6B2DA33D}"/>
              </a:ext>
            </a:extLst>
          </p:cNvPr>
          <p:cNvSpPr txBox="1"/>
          <p:nvPr/>
        </p:nvSpPr>
        <p:spPr>
          <a:xfrm>
            <a:off x="696950" y="2983825"/>
            <a:ext cx="16752850" cy="1200329"/>
          </a:xfrm>
          <a:prstGeom prst="rect">
            <a:avLst/>
          </a:prstGeom>
          <a:noFill/>
        </p:spPr>
        <p:txBody>
          <a:bodyPr wrap="square">
            <a:spAutoFit/>
          </a:bodyPr>
          <a:lstStyle/>
          <a:p>
            <a:r>
              <a:rPr lang="en-US" sz="2400" b="1" dirty="0">
                <a:highlight>
                  <a:srgbClr val="C0C0C0"/>
                </a:highlight>
                <a:latin typeface="Aptos" panose="020B0004020202020204" pitchFamily="34" charset="0"/>
              </a:rPr>
              <a:t>Quality of Service</a:t>
            </a:r>
          </a:p>
          <a:p>
            <a:endParaRPr lang="en-US" sz="2400" b="1" dirty="0">
              <a:highlight>
                <a:srgbClr val="C0C0C0"/>
              </a:highlight>
              <a:latin typeface="Aptos" panose="020B0004020202020204" pitchFamily="34" charset="0"/>
            </a:endParaRPr>
          </a:p>
          <a:p>
            <a:pPr>
              <a:buFont typeface="Arial" panose="020B0604020202020204" pitchFamily="34" charset="0"/>
              <a:buChar char="•"/>
            </a:pPr>
            <a:r>
              <a:rPr lang="en-US" sz="2400" b="1" dirty="0">
                <a:solidFill>
                  <a:schemeClr val="bg1"/>
                </a:solidFill>
                <a:latin typeface="Aptos" panose="020B0004020202020204" pitchFamily="34" charset="0"/>
              </a:rPr>
              <a:t>   Timeliness and Reliability:</a:t>
            </a:r>
            <a:r>
              <a:rPr lang="en-US" sz="2400" dirty="0">
                <a:solidFill>
                  <a:schemeClr val="bg1"/>
                </a:solidFill>
                <a:latin typeface="Aptos" panose="020B0004020202020204" pitchFamily="34" charset="0"/>
              </a:rPr>
              <a:t> Consistent, on-time service encourages repeat usage, especially in business-focused Cities.</a:t>
            </a:r>
          </a:p>
        </p:txBody>
      </p:sp>
      <p:sp>
        <p:nvSpPr>
          <p:cNvPr id="10" name="TextBox 9">
            <a:extLst>
              <a:ext uri="{FF2B5EF4-FFF2-40B4-BE49-F238E27FC236}">
                <a16:creationId xmlns:a16="http://schemas.microsoft.com/office/drawing/2014/main" id="{E26EE07A-A2C6-A6F6-DA8B-E37D390996C2}"/>
              </a:ext>
            </a:extLst>
          </p:cNvPr>
          <p:cNvSpPr txBox="1"/>
          <p:nvPr/>
        </p:nvSpPr>
        <p:spPr>
          <a:xfrm>
            <a:off x="685800" y="4645819"/>
            <a:ext cx="15906616" cy="1200329"/>
          </a:xfrm>
          <a:prstGeom prst="rect">
            <a:avLst/>
          </a:prstGeom>
          <a:noFill/>
        </p:spPr>
        <p:txBody>
          <a:bodyPr wrap="square">
            <a:spAutoFit/>
          </a:bodyPr>
          <a:lstStyle/>
          <a:p>
            <a:r>
              <a:rPr lang="en-US" sz="2400" b="1" dirty="0">
                <a:highlight>
                  <a:srgbClr val="C0C0C0"/>
                </a:highlight>
                <a:latin typeface="Aptos" panose="020B0004020202020204" pitchFamily="34" charset="0"/>
              </a:rPr>
              <a:t>Price Competitiveness: </a:t>
            </a:r>
          </a:p>
          <a:p>
            <a:endParaRPr lang="en-US" sz="2400" dirty="0">
              <a:highlight>
                <a:srgbClr val="C0C0C0"/>
              </a:highlight>
              <a:latin typeface="Aptos" panose="020B0004020202020204" pitchFamily="34" charset="0"/>
            </a:endParaRPr>
          </a:p>
          <a:p>
            <a:pPr marL="342900" indent="-342900">
              <a:buFont typeface="Arial" panose="020B0604020202020204" pitchFamily="34" charset="0"/>
              <a:buChar char="•"/>
            </a:pPr>
            <a:r>
              <a:rPr lang="en-US" sz="2400" dirty="0">
                <a:solidFill>
                  <a:schemeClr val="bg1"/>
                </a:solidFill>
                <a:latin typeface="Aptos" panose="020B0004020202020204" pitchFamily="34" charset="0"/>
              </a:rPr>
              <a:t>Cities with multiple transport options see higher repeat rates when pricing is attractive compared to alternatives.</a:t>
            </a:r>
            <a:endParaRPr lang="en-IN" sz="2400" dirty="0">
              <a:solidFill>
                <a:schemeClr val="bg1"/>
              </a:solidFill>
              <a:latin typeface="Aptos" panose="020B0004020202020204" pitchFamily="34" charset="0"/>
            </a:endParaRPr>
          </a:p>
        </p:txBody>
      </p:sp>
      <p:sp>
        <p:nvSpPr>
          <p:cNvPr id="11" name="Rectangle 1">
            <a:extLst>
              <a:ext uri="{FF2B5EF4-FFF2-40B4-BE49-F238E27FC236}">
                <a16:creationId xmlns:a16="http://schemas.microsoft.com/office/drawing/2014/main" id="{A3FC8FE4-2996-2B61-ACB1-B6E497735723}"/>
              </a:ext>
            </a:extLst>
          </p:cNvPr>
          <p:cNvSpPr>
            <a:spLocks noChangeArrowheads="1"/>
          </p:cNvSpPr>
          <p:nvPr/>
        </p:nvSpPr>
        <p:spPr bwMode="auto">
          <a:xfrm>
            <a:off x="685800" y="6142760"/>
            <a:ext cx="16383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00000"/>
              </a:lnSpc>
              <a:spcBef>
                <a:spcPct val="0"/>
              </a:spcBef>
              <a:spcAft>
                <a:spcPct val="0"/>
              </a:spcAft>
              <a:buClrTx/>
              <a:buSzTx/>
              <a:tabLst/>
            </a:pPr>
            <a:r>
              <a:rPr lang="en-US" altLang="en-US" sz="2400" b="1" dirty="0">
                <a:highlight>
                  <a:srgbClr val="C0C0C0"/>
                </a:highlight>
                <a:latin typeface="Aptos" panose="020B0004020202020204" pitchFamily="34" charset="0"/>
              </a:rPr>
              <a:t>Demographic factors:</a:t>
            </a:r>
          </a:p>
          <a:p>
            <a:pPr marR="0" lvl="0" indent="0" fontAlgn="base">
              <a:lnSpc>
                <a:spcPct val="100000"/>
              </a:lnSpc>
              <a:spcBef>
                <a:spcPct val="0"/>
              </a:spcBef>
              <a:spcAft>
                <a:spcPct val="0"/>
              </a:spcAft>
              <a:buClrTx/>
              <a:buSzTx/>
              <a:tabLst/>
            </a:pPr>
            <a:endParaRPr lang="en-US" altLang="en-US" sz="2400" b="1" dirty="0">
              <a:highlight>
                <a:srgbClr val="C0C0C0"/>
              </a:highlight>
              <a:latin typeface="Aptos" panose="020B0004020202020204" pitchFamily="34" charset="0"/>
            </a:endParaRPr>
          </a:p>
          <a:p>
            <a:pPr marR="0" lvl="0" indent="0" fontAlgn="base">
              <a:lnSpc>
                <a:spcPct val="100000"/>
              </a:lnSpc>
              <a:spcBef>
                <a:spcPct val="0"/>
              </a:spcBef>
              <a:spcAft>
                <a:spcPct val="0"/>
              </a:spcAft>
              <a:buClrTx/>
              <a:buSzTx/>
              <a:buFontTx/>
              <a:buChar char="•"/>
              <a:tabLst/>
            </a:pPr>
            <a:r>
              <a:rPr lang="en-US" altLang="en-US" sz="2400" dirty="0">
                <a:solidFill>
                  <a:schemeClr val="bg1"/>
                </a:solidFill>
                <a:latin typeface="Aptos" panose="020B0004020202020204" pitchFamily="34" charset="0"/>
              </a:rPr>
              <a:t> Larger, densely populated cities see more repeat passengers due to frequent travel needs.</a:t>
            </a:r>
          </a:p>
          <a:p>
            <a:pPr marR="0" lvl="0" indent="0" fontAlgn="base">
              <a:lnSpc>
                <a:spcPct val="100000"/>
              </a:lnSpc>
              <a:spcBef>
                <a:spcPct val="0"/>
              </a:spcBef>
              <a:spcAft>
                <a:spcPct val="0"/>
              </a:spcAft>
              <a:buClrTx/>
              <a:buSzTx/>
              <a:buFontTx/>
              <a:buChar char="•"/>
              <a:tabLst/>
            </a:pPr>
            <a:r>
              <a:rPr lang="en-US" altLang="en-US" sz="2400" dirty="0">
                <a:solidFill>
                  <a:schemeClr val="bg1"/>
                </a:solidFill>
                <a:latin typeface="Aptos" panose="020B0004020202020204" pitchFamily="34" charset="0"/>
              </a:rPr>
              <a:t> Age and Income: Younger and higher-income groups tend to use premium services more frequently. </a:t>
            </a:r>
          </a:p>
        </p:txBody>
      </p:sp>
      <p:sp>
        <p:nvSpPr>
          <p:cNvPr id="15" name="TextBox 14">
            <a:extLst>
              <a:ext uri="{FF2B5EF4-FFF2-40B4-BE49-F238E27FC236}">
                <a16:creationId xmlns:a16="http://schemas.microsoft.com/office/drawing/2014/main" id="{5F9CBF65-2913-887C-FC6C-064F3F7EE37F}"/>
              </a:ext>
            </a:extLst>
          </p:cNvPr>
          <p:cNvSpPr txBox="1"/>
          <p:nvPr/>
        </p:nvSpPr>
        <p:spPr>
          <a:xfrm>
            <a:off x="696950" y="8220253"/>
            <a:ext cx="16371850" cy="1384995"/>
          </a:xfrm>
          <a:prstGeom prst="rect">
            <a:avLst/>
          </a:prstGeom>
          <a:noFill/>
        </p:spPr>
        <p:txBody>
          <a:bodyPr wrap="square">
            <a:spAutoFit/>
          </a:bodyPr>
          <a:lstStyle/>
          <a:p>
            <a:r>
              <a:rPr lang="en-US" sz="2800" b="1" dirty="0">
                <a:solidFill>
                  <a:schemeClr val="tx2">
                    <a:lumMod val="20000"/>
                    <a:lumOff val="80000"/>
                  </a:schemeClr>
                </a:solidFill>
                <a:latin typeface="Aptos" panose="020B0004020202020204" pitchFamily="34" charset="0"/>
              </a:rPr>
              <a:t>Repeat rates are often higher in wealthier, business cities with young populations or those where commuting is a daily necessity. Understanding these patterns allows to adapt and boost repeat passenger rates.</a:t>
            </a:r>
            <a:endParaRPr lang="en-IN" sz="2800" b="1" dirty="0">
              <a:solidFill>
                <a:schemeClr val="tx2">
                  <a:lumMod val="20000"/>
                  <a:lumOff val="80000"/>
                </a:schemeClr>
              </a:solidFill>
              <a:latin typeface="Aptos" panose="020B0004020202020204" pitchFamily="34" charset="0"/>
            </a:endParaRPr>
          </a:p>
        </p:txBody>
      </p:sp>
    </p:spTree>
    <p:extLst>
      <p:ext uri="{BB962C8B-B14F-4D97-AF65-F5344CB8AC3E}">
        <p14:creationId xmlns:p14="http://schemas.microsoft.com/office/powerpoint/2010/main" val="3567759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43D0AFDC-508D-C192-2A58-8B18905108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55B10E2-ECC9-3C97-8AB9-C14F5151A07B}"/>
              </a:ext>
            </a:extLst>
          </p:cNvPr>
          <p:cNvSpPr txBox="1"/>
          <p:nvPr/>
        </p:nvSpPr>
        <p:spPr>
          <a:xfrm>
            <a:off x="685800" y="535260"/>
            <a:ext cx="15906616" cy="1384995"/>
          </a:xfrm>
          <a:prstGeom prst="rect">
            <a:avLst/>
          </a:prstGeom>
          <a:noFill/>
        </p:spPr>
        <p:txBody>
          <a:bodyPr wrap="square">
            <a:spAutoFit/>
          </a:bodyPr>
          <a:lstStyle/>
          <a:p>
            <a:r>
              <a:rPr lang="en-US" sz="2800" b="1" dirty="0">
                <a:solidFill>
                  <a:schemeClr val="accent6">
                    <a:lumMod val="40000"/>
                    <a:lumOff val="60000"/>
                  </a:schemeClr>
                </a:solidFill>
                <a:latin typeface="Aptos" panose="020B0004020202020204" pitchFamily="34" charset="0"/>
              </a:rPr>
              <a:t>2. Tourism vs. Business Demand Impact:</a:t>
            </a:r>
          </a:p>
          <a:p>
            <a:r>
              <a:rPr lang="en-US" sz="2800" dirty="0">
                <a:solidFill>
                  <a:schemeClr val="accent6">
                    <a:lumMod val="40000"/>
                    <a:lumOff val="60000"/>
                  </a:schemeClr>
                </a:solidFill>
                <a:latin typeface="Aptos" panose="020B0004020202020204" pitchFamily="34" charset="0"/>
              </a:rPr>
              <a:t>How do tourism seasons or local events (festivals, conferences) impact Goodcabs' demand patterns? Would tailoring marketing efforts to these events increase trip volume in tourism-oriented cities?</a:t>
            </a:r>
            <a:endParaRPr lang="en-IN" sz="2800" dirty="0">
              <a:solidFill>
                <a:schemeClr val="accent6">
                  <a:lumMod val="40000"/>
                  <a:lumOff val="60000"/>
                </a:schemeClr>
              </a:solidFill>
              <a:latin typeface="Aptos" panose="020B0004020202020204" pitchFamily="34" charset="0"/>
            </a:endParaRPr>
          </a:p>
        </p:txBody>
      </p:sp>
      <p:sp>
        <p:nvSpPr>
          <p:cNvPr id="3" name="TextBox 2">
            <a:extLst>
              <a:ext uri="{FF2B5EF4-FFF2-40B4-BE49-F238E27FC236}">
                <a16:creationId xmlns:a16="http://schemas.microsoft.com/office/drawing/2014/main" id="{3D955208-5E38-7004-FEB9-CBF5913879CD}"/>
              </a:ext>
            </a:extLst>
          </p:cNvPr>
          <p:cNvSpPr txBox="1"/>
          <p:nvPr/>
        </p:nvSpPr>
        <p:spPr>
          <a:xfrm>
            <a:off x="722971" y="2519671"/>
            <a:ext cx="15923343" cy="2677656"/>
          </a:xfrm>
          <a:prstGeom prst="rect">
            <a:avLst/>
          </a:prstGeom>
          <a:noFill/>
        </p:spPr>
        <p:txBody>
          <a:bodyPr wrap="square">
            <a:spAutoFit/>
          </a:bodyPr>
          <a:lstStyle/>
          <a:p>
            <a:r>
              <a:rPr lang="en-US" sz="2400" b="1" dirty="0">
                <a:highlight>
                  <a:srgbClr val="C0C0C0"/>
                </a:highlight>
                <a:latin typeface="Aptos" panose="020B0004020202020204" pitchFamily="34" charset="0"/>
              </a:rPr>
              <a:t>Impact of Tourism Seasons and Local Events:</a:t>
            </a:r>
          </a:p>
          <a:p>
            <a:endParaRPr lang="en-US" sz="2400" b="1" dirty="0">
              <a:highlight>
                <a:srgbClr val="C0C0C0"/>
              </a:highlight>
              <a:latin typeface="Aptos" panose="020B0004020202020204" pitchFamily="34" charset="0"/>
            </a:endParaRPr>
          </a:p>
          <a:p>
            <a:pPr>
              <a:buFont typeface="Arial" panose="020B0604020202020204" pitchFamily="34" charset="0"/>
              <a:buChar char="•"/>
            </a:pPr>
            <a:r>
              <a:rPr lang="en-US" sz="2400" dirty="0">
                <a:solidFill>
                  <a:schemeClr val="bg1"/>
                </a:solidFill>
                <a:latin typeface="Aptos" panose="020B0004020202020204" pitchFamily="34" charset="0"/>
              </a:rPr>
              <a:t>Tourism Peaks: Cities with high tourist traffic see demand spikes during peak seasons and local events like festivals or national holidays.</a:t>
            </a:r>
          </a:p>
          <a:p>
            <a:pPr>
              <a:buFont typeface="Arial" panose="020B0604020202020204" pitchFamily="34" charset="0"/>
              <a:buChar char="•"/>
            </a:pPr>
            <a:endParaRPr lang="en-US" sz="2400" dirty="0">
              <a:solidFill>
                <a:schemeClr val="bg1"/>
              </a:solidFill>
              <a:latin typeface="Aptos" panose="020B0004020202020204" pitchFamily="34" charset="0"/>
            </a:endParaRPr>
          </a:p>
          <a:p>
            <a:pPr>
              <a:buFont typeface="Arial" panose="020B0604020202020204" pitchFamily="34" charset="0"/>
              <a:buChar char="•"/>
            </a:pPr>
            <a:r>
              <a:rPr lang="en-US" sz="2400" dirty="0">
                <a:solidFill>
                  <a:schemeClr val="bg1"/>
                </a:solidFill>
                <a:latin typeface="Aptos" panose="020B0004020202020204" pitchFamily="34" charset="0"/>
              </a:rPr>
              <a:t>Local Events: Conferences and festivals also drive demand, with business travelers and tourists needing rides to specific venues.</a:t>
            </a:r>
          </a:p>
        </p:txBody>
      </p:sp>
      <p:sp>
        <p:nvSpPr>
          <p:cNvPr id="11" name="TextBox 10">
            <a:extLst>
              <a:ext uri="{FF2B5EF4-FFF2-40B4-BE49-F238E27FC236}">
                <a16:creationId xmlns:a16="http://schemas.microsoft.com/office/drawing/2014/main" id="{AFE09454-4F51-1171-7558-E414B14428DC}"/>
              </a:ext>
            </a:extLst>
          </p:cNvPr>
          <p:cNvSpPr txBox="1"/>
          <p:nvPr/>
        </p:nvSpPr>
        <p:spPr>
          <a:xfrm>
            <a:off x="722971" y="5796743"/>
            <a:ext cx="16563279" cy="1569660"/>
          </a:xfrm>
          <a:prstGeom prst="rect">
            <a:avLst/>
          </a:prstGeom>
          <a:noFill/>
        </p:spPr>
        <p:txBody>
          <a:bodyPr wrap="square">
            <a:spAutoFit/>
          </a:bodyPr>
          <a:lstStyle/>
          <a:p>
            <a:r>
              <a:rPr lang="en-US" sz="2400" b="1" dirty="0">
                <a:highlight>
                  <a:srgbClr val="C0C0C0"/>
                </a:highlight>
                <a:latin typeface="Aptos" panose="020B0004020202020204" pitchFamily="34" charset="0"/>
              </a:rPr>
              <a:t>Tailoring Marketing Efforts:</a:t>
            </a:r>
          </a:p>
          <a:p>
            <a:endParaRPr lang="en-US" sz="2400" b="1" dirty="0">
              <a:highlight>
                <a:srgbClr val="C0C0C0"/>
              </a:highlight>
              <a:latin typeface="Aptos" panose="020B0004020202020204" pitchFamily="34" charset="0"/>
            </a:endParaRPr>
          </a:p>
          <a:p>
            <a:pPr>
              <a:buFont typeface="Arial" panose="020B0604020202020204" pitchFamily="34" charset="0"/>
              <a:buChar char="•"/>
            </a:pPr>
            <a:r>
              <a:rPr lang="en-US" sz="2400" dirty="0">
                <a:solidFill>
                  <a:schemeClr val="bg1"/>
                </a:solidFill>
                <a:latin typeface="Aptos" panose="020B0004020202020204" pitchFamily="34" charset="0"/>
              </a:rPr>
              <a:t>Targeted Promotions: Offering event-specific discounts or services for tourists and business travelers can boost demand.</a:t>
            </a:r>
          </a:p>
          <a:p>
            <a:endParaRPr lang="en-US" sz="2400" dirty="0">
              <a:solidFill>
                <a:schemeClr val="bg1"/>
              </a:solidFill>
              <a:latin typeface="Aptos" panose="020B0004020202020204" pitchFamily="34" charset="0"/>
            </a:endParaRPr>
          </a:p>
        </p:txBody>
      </p:sp>
      <p:sp>
        <p:nvSpPr>
          <p:cNvPr id="13" name="TextBox 12">
            <a:extLst>
              <a:ext uri="{FF2B5EF4-FFF2-40B4-BE49-F238E27FC236}">
                <a16:creationId xmlns:a16="http://schemas.microsoft.com/office/drawing/2014/main" id="{3A68CCFC-762E-D8E8-6930-17541C561AA0}"/>
              </a:ext>
            </a:extLst>
          </p:cNvPr>
          <p:cNvSpPr txBox="1"/>
          <p:nvPr/>
        </p:nvSpPr>
        <p:spPr>
          <a:xfrm>
            <a:off x="722971" y="7801712"/>
            <a:ext cx="16173584" cy="1569660"/>
          </a:xfrm>
          <a:prstGeom prst="rect">
            <a:avLst/>
          </a:prstGeom>
          <a:noFill/>
        </p:spPr>
        <p:txBody>
          <a:bodyPr wrap="square">
            <a:spAutoFit/>
          </a:bodyPr>
          <a:lstStyle/>
          <a:p>
            <a:r>
              <a:rPr lang="en-US" sz="2400" b="1" dirty="0">
                <a:highlight>
                  <a:srgbClr val="C0C0C0"/>
                </a:highlight>
                <a:latin typeface="Aptos" panose="020B0004020202020204" pitchFamily="34" charset="0"/>
              </a:rPr>
              <a:t>Effect on Trip Volume:</a:t>
            </a:r>
          </a:p>
          <a:p>
            <a:endParaRPr lang="en-US" sz="2400" b="1" dirty="0">
              <a:highlight>
                <a:srgbClr val="C0C0C0"/>
              </a:highlight>
              <a:latin typeface="Aptos" panose="020B0004020202020204" pitchFamily="34" charset="0"/>
            </a:endParaRPr>
          </a:p>
          <a:p>
            <a:pPr>
              <a:buFont typeface="Arial" panose="020B0604020202020204" pitchFamily="34" charset="0"/>
              <a:buChar char="•"/>
            </a:pPr>
            <a:r>
              <a:rPr lang="en-US" sz="2400" dirty="0">
                <a:solidFill>
                  <a:schemeClr val="bg1"/>
                </a:solidFill>
                <a:latin typeface="Aptos" panose="020B0004020202020204" pitchFamily="34" charset="0"/>
              </a:rPr>
              <a:t>Tailoring marketing efforts to these events can significantly increase Goodcabs’ trip volume in tourism-heavy cities, while optimizing resources during peak times ensures higher service availability.</a:t>
            </a:r>
          </a:p>
        </p:txBody>
      </p:sp>
    </p:spTree>
    <p:extLst>
      <p:ext uri="{BB962C8B-B14F-4D97-AF65-F5344CB8AC3E}">
        <p14:creationId xmlns:p14="http://schemas.microsoft.com/office/powerpoint/2010/main" val="687551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55B733FB-E93B-ABD8-F970-2EAD4F12D9E4}"/>
              </a:ext>
            </a:extLst>
          </p:cNvPr>
          <p:cNvGrpSpPr/>
          <p:nvPr/>
        </p:nvGrpSpPr>
        <p:grpSpPr>
          <a:xfrm>
            <a:off x="381000" y="723900"/>
            <a:ext cx="17602200" cy="9296399"/>
            <a:chOff x="0" y="0"/>
            <a:chExt cx="2543763" cy="2709333"/>
          </a:xfrm>
        </p:grpSpPr>
        <p:sp>
          <p:nvSpPr>
            <p:cNvPr id="3" name="Freeform 4">
              <a:extLst>
                <a:ext uri="{FF2B5EF4-FFF2-40B4-BE49-F238E27FC236}">
                  <a16:creationId xmlns:a16="http://schemas.microsoft.com/office/drawing/2014/main" id="{AAC0FCA2-E12F-1319-F379-7452961F96C8}"/>
                </a:ext>
              </a:extLst>
            </p:cNvPr>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txBody>
            <a:bodyPr/>
            <a:lstStyle/>
            <a:p>
              <a:endParaRPr lang="en-IN"/>
            </a:p>
          </p:txBody>
        </p:sp>
        <p:sp>
          <p:nvSpPr>
            <p:cNvPr id="4" name="TextBox 5">
              <a:extLst>
                <a:ext uri="{FF2B5EF4-FFF2-40B4-BE49-F238E27FC236}">
                  <a16:creationId xmlns:a16="http://schemas.microsoft.com/office/drawing/2014/main" id="{6C816AB1-A898-9D42-38FC-069F104F4DD8}"/>
                </a:ext>
              </a:extLst>
            </p:cNvPr>
            <p:cNvSpPr txBox="1"/>
            <p:nvPr/>
          </p:nvSpPr>
          <p:spPr>
            <a:xfrm>
              <a:off x="0" y="-38100"/>
              <a:ext cx="2543763" cy="2747433"/>
            </a:xfrm>
            <a:prstGeom prst="rect">
              <a:avLst/>
            </a:prstGeom>
          </p:spPr>
          <p:txBody>
            <a:bodyPr lIns="50800" tIns="50800" rIns="50800" bIns="50800" rtlCol="0" anchor="ctr"/>
            <a:lstStyle/>
            <a:p>
              <a:pPr algn="ctr">
                <a:lnSpc>
                  <a:spcPts val="2605"/>
                </a:lnSpc>
              </a:pPr>
              <a:endParaRPr/>
            </a:p>
          </p:txBody>
        </p:sp>
      </p:grpSp>
      <p:sp>
        <p:nvSpPr>
          <p:cNvPr id="20" name="TextBox 20"/>
          <p:cNvSpPr txBox="1"/>
          <p:nvPr/>
        </p:nvSpPr>
        <p:spPr>
          <a:xfrm>
            <a:off x="5181600" y="1104900"/>
            <a:ext cx="6977998" cy="1214499"/>
          </a:xfrm>
          <a:prstGeom prst="rect">
            <a:avLst/>
          </a:prstGeom>
        </p:spPr>
        <p:txBody>
          <a:bodyPr lIns="0" tIns="0" rIns="0" bIns="0" rtlCol="0" anchor="t">
            <a:spAutoFit/>
          </a:bodyPr>
          <a:lstStyle/>
          <a:p>
            <a:pPr marL="0" lvl="0" indent="0" algn="ctr">
              <a:lnSpc>
                <a:spcPts val="9625"/>
              </a:lnSpc>
              <a:spcBef>
                <a:spcPct val="0"/>
              </a:spcBef>
            </a:pPr>
            <a:r>
              <a:rPr lang="en-US" sz="8020" b="1" dirty="0">
                <a:solidFill>
                  <a:srgbClr val="FFFFFF"/>
                </a:solidFill>
                <a:latin typeface="Now Bold"/>
                <a:ea typeface="Now Bold"/>
                <a:cs typeface="Now Bold"/>
                <a:sym typeface="Now Bold"/>
              </a:rPr>
              <a:t>ABOUT US</a:t>
            </a:r>
          </a:p>
        </p:txBody>
      </p:sp>
      <p:sp>
        <p:nvSpPr>
          <p:cNvPr id="44" name="TextBox 43">
            <a:extLst>
              <a:ext uri="{FF2B5EF4-FFF2-40B4-BE49-F238E27FC236}">
                <a16:creationId xmlns:a16="http://schemas.microsoft.com/office/drawing/2014/main" id="{0CEEAD7F-F0B6-A7D9-A93F-40A9121462B3}"/>
              </a:ext>
            </a:extLst>
          </p:cNvPr>
          <p:cNvSpPr txBox="1"/>
          <p:nvPr/>
        </p:nvSpPr>
        <p:spPr>
          <a:xfrm>
            <a:off x="1902130" y="2413912"/>
            <a:ext cx="6796347" cy="5459175"/>
          </a:xfrm>
          <a:prstGeom prst="rect">
            <a:avLst/>
          </a:prstGeom>
        </p:spPr>
        <p:txBody>
          <a:bodyPr vert="horz" lIns="91440" tIns="45720" rIns="91440" bIns="45720" rtlCol="0" anchor="ctr">
            <a:normAutofit/>
          </a:bodyPr>
          <a:lstStyle/>
          <a:p>
            <a:pPr>
              <a:lnSpc>
                <a:spcPct val="90000"/>
              </a:lnSpc>
              <a:spcAft>
                <a:spcPts val="600"/>
              </a:spcAft>
            </a:pPr>
            <a:r>
              <a:rPr lang="en-US" sz="3600" dirty="0">
                <a:solidFill>
                  <a:schemeClr val="bg1"/>
                </a:solidFill>
              </a:rPr>
              <a:t>Goodcabs, a cab service company focused on tier-2 cities, supports local drivers in earning sustainable livelihoods while delivering excellent passenger service. It started operating in 2022 and is currently operating in ten cities across India.</a:t>
            </a:r>
          </a:p>
        </p:txBody>
      </p:sp>
      <p:pic>
        <p:nvPicPr>
          <p:cNvPr id="26" name="Picture 25" descr="A logo of a taxi cab&#10;&#10;Description automatically generated">
            <a:extLst>
              <a:ext uri="{FF2B5EF4-FFF2-40B4-BE49-F238E27FC236}">
                <a16:creationId xmlns:a16="http://schemas.microsoft.com/office/drawing/2014/main" id="{763A13C1-4AC1-69F3-DB09-6D93C4295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2200" y="2628900"/>
            <a:ext cx="8001000" cy="6248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8B509AB2-3682-A2B1-A4C8-F6098E690ED5}"/>
            </a:ext>
          </a:extLst>
        </p:cNvPr>
        <p:cNvGrpSpPr/>
        <p:nvPr/>
      </p:nvGrpSpPr>
      <p:grpSpPr>
        <a:xfrm>
          <a:off x="0" y="0"/>
          <a:ext cx="0" cy="0"/>
          <a:chOff x="0" y="0"/>
          <a:chExt cx="0" cy="0"/>
        </a:xfrm>
      </p:grpSpPr>
      <p:sp>
        <p:nvSpPr>
          <p:cNvPr id="9" name="Freeform 9">
            <a:extLst>
              <a:ext uri="{FF2B5EF4-FFF2-40B4-BE49-F238E27FC236}">
                <a16:creationId xmlns:a16="http://schemas.microsoft.com/office/drawing/2014/main" id="{A32013E4-7FE8-649E-2AFA-C4A432F3C753}"/>
              </a:ext>
            </a:extLst>
          </p:cNvPr>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3">
            <a:extLst>
              <a:ext uri="{FF2B5EF4-FFF2-40B4-BE49-F238E27FC236}">
                <a16:creationId xmlns:a16="http://schemas.microsoft.com/office/drawing/2014/main" id="{FC6DEF51-EF47-CF56-B2C5-A3EAD5F0C1F2}"/>
              </a:ext>
            </a:extLst>
          </p:cNvPr>
          <p:cNvSpPr txBox="1"/>
          <p:nvPr/>
        </p:nvSpPr>
        <p:spPr>
          <a:xfrm>
            <a:off x="914400" y="952500"/>
            <a:ext cx="16182908" cy="1815882"/>
          </a:xfrm>
          <a:prstGeom prst="rect">
            <a:avLst/>
          </a:prstGeom>
          <a:noFill/>
        </p:spPr>
        <p:txBody>
          <a:bodyPr wrap="square">
            <a:spAutoFit/>
          </a:bodyPr>
          <a:lstStyle/>
          <a:p>
            <a:r>
              <a:rPr lang="en-US" sz="2800" b="1" dirty="0">
                <a:solidFill>
                  <a:schemeClr val="accent6">
                    <a:lumMod val="40000"/>
                    <a:lumOff val="60000"/>
                  </a:schemeClr>
                </a:solidFill>
                <a:latin typeface="Aptos" panose="020B0004020202020204" pitchFamily="34" charset="0"/>
              </a:rPr>
              <a:t>3. Emerging Mobility Trends and Goodcabs' Adaptation</a:t>
            </a:r>
          </a:p>
          <a:p>
            <a:r>
              <a:rPr lang="en-US" sz="2800" dirty="0">
                <a:solidFill>
                  <a:schemeClr val="accent6">
                    <a:lumMod val="40000"/>
                    <a:lumOff val="60000"/>
                  </a:schemeClr>
                </a:solidFill>
                <a:latin typeface="Aptos" panose="020B0004020202020204" pitchFamily="34" charset="0"/>
              </a:rPr>
              <a:t>What emerging mobility trends (such as electric vehicle adoption, green energy use) are impacting the cab service market in tier-2 cities? Should Goodcabs consider integrating electric vehicles or eco-friendly initiatives to stay competitive?</a:t>
            </a:r>
            <a:endParaRPr lang="en-IN" sz="2800" dirty="0">
              <a:solidFill>
                <a:schemeClr val="accent6">
                  <a:lumMod val="40000"/>
                  <a:lumOff val="60000"/>
                </a:schemeClr>
              </a:solidFill>
              <a:latin typeface="Aptos" panose="020B0004020202020204" pitchFamily="34" charset="0"/>
            </a:endParaRPr>
          </a:p>
        </p:txBody>
      </p:sp>
      <p:pic>
        <p:nvPicPr>
          <p:cNvPr id="3" name="Picture 2" descr="A green car with a city behind it&#10;&#10;Description automatically generated">
            <a:extLst>
              <a:ext uri="{FF2B5EF4-FFF2-40B4-BE49-F238E27FC236}">
                <a16:creationId xmlns:a16="http://schemas.microsoft.com/office/drawing/2014/main" id="{DC03003D-90E2-B8E7-BCEE-82520468EA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5315" y="4055419"/>
            <a:ext cx="5676900" cy="3735426"/>
          </a:xfrm>
          <a:prstGeom prst="rect">
            <a:avLst/>
          </a:prstGeom>
        </p:spPr>
      </p:pic>
      <p:sp>
        <p:nvSpPr>
          <p:cNvPr id="6" name="TextBox 5">
            <a:extLst>
              <a:ext uri="{FF2B5EF4-FFF2-40B4-BE49-F238E27FC236}">
                <a16:creationId xmlns:a16="http://schemas.microsoft.com/office/drawing/2014/main" id="{9E0E5D76-43F9-6A42-E3B3-72F368BDA73C}"/>
              </a:ext>
            </a:extLst>
          </p:cNvPr>
          <p:cNvSpPr txBox="1"/>
          <p:nvPr/>
        </p:nvSpPr>
        <p:spPr>
          <a:xfrm>
            <a:off x="457200" y="3924300"/>
            <a:ext cx="10896600" cy="4832092"/>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bg1"/>
                </a:solidFill>
                <a:latin typeface="Aptos" panose="020B0004020202020204" pitchFamily="34" charset="0"/>
              </a:rPr>
              <a:t>As electric vehicle (EV) adoption and green energy initiatives rise, tier-1 cities, which are grappling with heavy pollution. Tier-2 cities are also experiencing increased interest in eco-friendly mobility.</a:t>
            </a:r>
          </a:p>
          <a:p>
            <a:pPr marL="342900" indent="-342900">
              <a:buFont typeface="Arial" panose="020B0604020202020204" pitchFamily="34" charset="0"/>
              <a:buChar char="•"/>
            </a:pPr>
            <a:endParaRPr lang="en-US" sz="2800" dirty="0">
              <a:solidFill>
                <a:schemeClr val="bg1"/>
              </a:solidFill>
              <a:latin typeface="Aptos" panose="020B0004020202020204" pitchFamily="34" charset="0"/>
            </a:endParaRPr>
          </a:p>
          <a:p>
            <a:pPr marL="342900" indent="-342900">
              <a:buFont typeface="Arial" panose="020B0604020202020204" pitchFamily="34" charset="0"/>
              <a:buChar char="•"/>
            </a:pPr>
            <a:r>
              <a:rPr lang="en-US" sz="2800" dirty="0">
                <a:solidFill>
                  <a:schemeClr val="bg1"/>
                </a:solidFill>
                <a:latin typeface="Aptos" panose="020B0004020202020204" pitchFamily="34" charset="0"/>
              </a:rPr>
              <a:t> Goodcabs could benefit by integrating EVs into their fleet, appealing to eco-conscious customers in both city types. </a:t>
            </a:r>
          </a:p>
          <a:p>
            <a:pPr marL="342900" indent="-342900">
              <a:buFont typeface="Arial" panose="020B0604020202020204" pitchFamily="34" charset="0"/>
              <a:buChar char="•"/>
            </a:pPr>
            <a:endParaRPr lang="en-US" sz="2800" dirty="0">
              <a:solidFill>
                <a:schemeClr val="bg1"/>
              </a:solidFill>
              <a:latin typeface="Aptos" panose="020B0004020202020204" pitchFamily="34" charset="0"/>
            </a:endParaRPr>
          </a:p>
          <a:p>
            <a:pPr marL="342900" indent="-342900">
              <a:buFont typeface="Arial" panose="020B0604020202020204" pitchFamily="34" charset="0"/>
              <a:buChar char="•"/>
            </a:pPr>
            <a:r>
              <a:rPr lang="en-US" sz="2800" dirty="0">
                <a:solidFill>
                  <a:schemeClr val="bg1"/>
                </a:solidFill>
                <a:latin typeface="Aptos" panose="020B0004020202020204" pitchFamily="34" charset="0"/>
              </a:rPr>
              <a:t>Additionally, adopting eco-friendly practices, such as carbon-neutral rides, would help differentiate Goodcabs in the market, attract new customers, and align with sustainability goals, ensuring competitiveness in the evolving transportation landscape.</a:t>
            </a:r>
            <a:endParaRPr lang="en-IN" sz="2800" dirty="0">
              <a:solidFill>
                <a:schemeClr val="bg1"/>
              </a:solidFill>
              <a:latin typeface="Aptos" panose="020B0004020202020204" pitchFamily="34" charset="0"/>
            </a:endParaRPr>
          </a:p>
        </p:txBody>
      </p:sp>
    </p:spTree>
    <p:extLst>
      <p:ext uri="{BB962C8B-B14F-4D97-AF65-F5344CB8AC3E}">
        <p14:creationId xmlns:p14="http://schemas.microsoft.com/office/powerpoint/2010/main" val="532380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6795FEEB-1867-86C9-E982-EB7BA080AA2A}"/>
            </a:ext>
          </a:extLst>
        </p:cNvPr>
        <p:cNvGrpSpPr/>
        <p:nvPr/>
      </p:nvGrpSpPr>
      <p:grpSpPr>
        <a:xfrm>
          <a:off x="0" y="0"/>
          <a:ext cx="0" cy="0"/>
          <a:chOff x="0" y="0"/>
          <a:chExt cx="0" cy="0"/>
        </a:xfrm>
      </p:grpSpPr>
      <p:sp>
        <p:nvSpPr>
          <p:cNvPr id="9" name="Freeform 9">
            <a:extLst>
              <a:ext uri="{FF2B5EF4-FFF2-40B4-BE49-F238E27FC236}">
                <a16:creationId xmlns:a16="http://schemas.microsoft.com/office/drawing/2014/main" id="{A7F324A0-5967-70AF-34A9-5D20813B864C}"/>
              </a:ext>
            </a:extLst>
          </p:cNvPr>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3">
            <a:extLst>
              <a:ext uri="{FF2B5EF4-FFF2-40B4-BE49-F238E27FC236}">
                <a16:creationId xmlns:a16="http://schemas.microsoft.com/office/drawing/2014/main" id="{7CC40C5F-2F62-483B-6751-981D4FFF4256}"/>
              </a:ext>
            </a:extLst>
          </p:cNvPr>
          <p:cNvSpPr txBox="1"/>
          <p:nvPr/>
        </p:nvSpPr>
        <p:spPr>
          <a:xfrm>
            <a:off x="672791" y="800100"/>
            <a:ext cx="15906616" cy="1938992"/>
          </a:xfrm>
          <a:prstGeom prst="rect">
            <a:avLst/>
          </a:prstGeom>
          <a:noFill/>
        </p:spPr>
        <p:txBody>
          <a:bodyPr wrap="square">
            <a:spAutoFit/>
          </a:bodyPr>
          <a:lstStyle/>
          <a:p>
            <a:r>
              <a:rPr lang="en-US" sz="3600" b="1" dirty="0">
                <a:solidFill>
                  <a:schemeClr val="accent6">
                    <a:lumMod val="40000"/>
                    <a:lumOff val="60000"/>
                  </a:schemeClr>
                </a:solidFill>
              </a:rPr>
              <a:t>4</a:t>
            </a:r>
            <a:r>
              <a:rPr lang="en-US" sz="2800" b="1" dirty="0">
                <a:solidFill>
                  <a:schemeClr val="accent6">
                    <a:lumMod val="40000"/>
                    <a:lumOff val="60000"/>
                  </a:schemeClr>
                </a:solidFill>
                <a:latin typeface="Aptos" panose="020B0004020202020204" pitchFamily="34" charset="0"/>
              </a:rPr>
              <a:t>. Partnership Opportunities with Local Businesses</a:t>
            </a:r>
          </a:p>
          <a:p>
            <a:r>
              <a:rPr lang="en-US" sz="2800" dirty="0">
                <a:solidFill>
                  <a:schemeClr val="accent6">
                    <a:lumMod val="40000"/>
                    <a:lumOff val="60000"/>
                  </a:schemeClr>
                </a:solidFill>
                <a:latin typeface="Aptos" panose="020B0004020202020204" pitchFamily="34" charset="0"/>
              </a:rPr>
              <a:t>Are there opportunities for Goodcabs to partner with local businesses (such as hotels, malls, or event venues) to boost demand and improve customer loyalty? Could these partnerships drive more traffic, especially in tourism-heavy or high-footfall areas?</a:t>
            </a:r>
            <a:endParaRPr lang="en-IN" sz="2800" dirty="0">
              <a:solidFill>
                <a:schemeClr val="accent6">
                  <a:lumMod val="40000"/>
                  <a:lumOff val="60000"/>
                </a:schemeClr>
              </a:solidFill>
              <a:latin typeface="Aptos" panose="020B0004020202020204" pitchFamily="34" charset="0"/>
            </a:endParaRPr>
          </a:p>
        </p:txBody>
      </p:sp>
      <p:sp>
        <p:nvSpPr>
          <p:cNvPr id="3" name="TextBox 2">
            <a:extLst>
              <a:ext uri="{FF2B5EF4-FFF2-40B4-BE49-F238E27FC236}">
                <a16:creationId xmlns:a16="http://schemas.microsoft.com/office/drawing/2014/main" id="{0C44D3C9-1F13-5B3E-B235-9E3002EC127B}"/>
              </a:ext>
            </a:extLst>
          </p:cNvPr>
          <p:cNvSpPr txBox="1"/>
          <p:nvPr/>
        </p:nvSpPr>
        <p:spPr>
          <a:xfrm>
            <a:off x="644913" y="3864947"/>
            <a:ext cx="12420600" cy="4401205"/>
          </a:xfrm>
          <a:prstGeom prst="rect">
            <a:avLst/>
          </a:prstGeom>
          <a:noFill/>
        </p:spPr>
        <p:txBody>
          <a:bodyPr wrap="square">
            <a:spAutoFit/>
          </a:bodyPr>
          <a:lstStyle/>
          <a:p>
            <a:pPr marL="342900" marR="0" indent="-342900">
              <a:buFont typeface="Arial" panose="020B0604020202020204" pitchFamily="34" charset="0"/>
              <a:buChar char="•"/>
            </a:pPr>
            <a:r>
              <a:rPr lang="en-US" sz="2800" dirty="0">
                <a:solidFill>
                  <a:schemeClr val="bg1"/>
                </a:solidFill>
                <a:latin typeface="Aptos" panose="020B0004020202020204" pitchFamily="34" charset="0"/>
              </a:rPr>
              <a:t> Offer exclusive ride packages for corporate booking  and integrate them with loyalty programs.</a:t>
            </a:r>
          </a:p>
          <a:p>
            <a:pPr marR="0"/>
            <a:endParaRPr lang="en-US" sz="2800" dirty="0">
              <a:solidFill>
                <a:schemeClr val="bg1"/>
              </a:solidFill>
              <a:latin typeface="Aptos" panose="020B0004020202020204" pitchFamily="34" charset="0"/>
            </a:endParaRPr>
          </a:p>
          <a:p>
            <a:pPr marL="342900" marR="0" indent="-342900">
              <a:buFont typeface="Arial" panose="020B0604020202020204" pitchFamily="34" charset="0"/>
              <a:buChar char="•"/>
            </a:pPr>
            <a:r>
              <a:rPr lang="en-US" sz="2800" dirty="0">
                <a:solidFill>
                  <a:schemeClr val="bg1"/>
                </a:solidFill>
                <a:latin typeface="Aptos" panose="020B0004020202020204" pitchFamily="34" charset="0"/>
              </a:rPr>
              <a:t>Provide sightseeing packages, work with travel agencies, and offer airport transfers.</a:t>
            </a:r>
          </a:p>
          <a:p>
            <a:pPr marL="342900" marR="0" indent="-342900">
              <a:buFont typeface="Arial" panose="020B0604020202020204" pitchFamily="34" charset="0"/>
              <a:buChar char="•"/>
            </a:pPr>
            <a:endParaRPr lang="en-US" sz="2800" dirty="0">
              <a:solidFill>
                <a:schemeClr val="bg1"/>
              </a:solidFill>
              <a:latin typeface="Aptos" panose="020B0004020202020204" pitchFamily="34" charset="0"/>
            </a:endParaRPr>
          </a:p>
          <a:p>
            <a:pPr marL="342900" indent="-342900">
              <a:buFont typeface="Arial" panose="020B0604020202020204" pitchFamily="34" charset="0"/>
              <a:buChar char="•"/>
            </a:pPr>
            <a:r>
              <a:rPr lang="en-US" sz="2800" dirty="0">
                <a:solidFill>
                  <a:schemeClr val="bg1"/>
                </a:solidFill>
                <a:latin typeface="Aptos" panose="020B0004020202020204" pitchFamily="34" charset="0"/>
              </a:rPr>
              <a:t>Goodcabs could collaborate with state-specific cab / auto service providers, such as Kerala Savari in Kerala and Namma Yatri in Karnataka (now expanding to other states), to promote and support local drivers.</a:t>
            </a:r>
            <a:endParaRPr lang="en-IN" sz="2800" dirty="0">
              <a:solidFill>
                <a:schemeClr val="bg1"/>
              </a:solidFill>
              <a:latin typeface="Aptos" panose="020B0004020202020204" pitchFamily="34" charset="0"/>
            </a:endParaRPr>
          </a:p>
          <a:p>
            <a:pPr marL="342900" marR="0" indent="-342900">
              <a:buFont typeface="Arial" panose="020B0604020202020204" pitchFamily="34" charset="0"/>
              <a:buChar char="•"/>
            </a:pPr>
            <a:endParaRPr lang="en-US" sz="2800" dirty="0">
              <a:solidFill>
                <a:schemeClr val="bg1"/>
              </a:solidFill>
              <a:latin typeface="Aptos" panose="020B0004020202020204" pitchFamily="34" charset="0"/>
            </a:endParaRPr>
          </a:p>
        </p:txBody>
      </p:sp>
      <p:pic>
        <p:nvPicPr>
          <p:cNvPr id="6" name="Picture 5" descr="A person sitting on a chair with a red tag and a computer&#10;&#10;Description automatically generated">
            <a:extLst>
              <a:ext uri="{FF2B5EF4-FFF2-40B4-BE49-F238E27FC236}">
                <a16:creationId xmlns:a16="http://schemas.microsoft.com/office/drawing/2014/main" id="{8772C30A-E722-0DEA-EBC9-EAFA00EF74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20800" y="4185090"/>
            <a:ext cx="3429000" cy="2899143"/>
          </a:xfrm>
          <a:prstGeom prst="rect">
            <a:avLst/>
          </a:prstGeom>
        </p:spPr>
      </p:pic>
    </p:spTree>
    <p:extLst>
      <p:ext uri="{BB962C8B-B14F-4D97-AF65-F5344CB8AC3E}">
        <p14:creationId xmlns:p14="http://schemas.microsoft.com/office/powerpoint/2010/main" val="2890433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86604786-98C4-FEB2-4567-62C0C661730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4EFADB-FCEE-4BD7-48E7-4F61B37F7E62}"/>
              </a:ext>
            </a:extLst>
          </p:cNvPr>
          <p:cNvSpPr txBox="1"/>
          <p:nvPr/>
        </p:nvSpPr>
        <p:spPr>
          <a:xfrm>
            <a:off x="1294800" y="876300"/>
            <a:ext cx="16155000" cy="2246769"/>
          </a:xfrm>
          <a:prstGeom prst="rect">
            <a:avLst/>
          </a:prstGeom>
          <a:noFill/>
        </p:spPr>
        <p:txBody>
          <a:bodyPr wrap="square">
            <a:spAutoFit/>
          </a:bodyPr>
          <a:lstStyle/>
          <a:p>
            <a:r>
              <a:rPr lang="en-IN" sz="2800" b="1" dirty="0">
                <a:solidFill>
                  <a:schemeClr val="accent6">
                    <a:lumMod val="40000"/>
                    <a:lumOff val="60000"/>
                  </a:schemeClr>
                </a:solidFill>
                <a:latin typeface="Aptos" panose="020B0004020202020204" pitchFamily="34" charset="0"/>
              </a:rPr>
              <a:t>5. Data Collection for Enhanced Data-Driven Decisions</a:t>
            </a:r>
          </a:p>
          <a:p>
            <a:pPr marL="342900" indent="-342900">
              <a:buFont typeface="Arial" panose="020B0604020202020204" pitchFamily="34" charset="0"/>
              <a:buChar char="•"/>
            </a:pPr>
            <a:r>
              <a:rPr lang="en-IN" sz="2800" dirty="0">
                <a:solidFill>
                  <a:schemeClr val="bg1"/>
                </a:solidFill>
                <a:latin typeface="Aptos" panose="020B0004020202020204" pitchFamily="34" charset="0"/>
              </a:rPr>
              <a:t> </a:t>
            </a:r>
            <a:r>
              <a:rPr lang="en-IN" sz="2800" dirty="0">
                <a:solidFill>
                  <a:schemeClr val="accent6">
                    <a:lumMod val="40000"/>
                    <a:lumOff val="60000"/>
                  </a:schemeClr>
                </a:solidFill>
                <a:latin typeface="Aptos" panose="020B0004020202020204" pitchFamily="34" charset="0"/>
              </a:rPr>
              <a:t>To make Goodcabs more data-driven and improve its performance across key metrics (Such as repeat passenger rate, customer satisfaction, new passengers and trip volume), what additional data should Goodcabs collect? Consider data that could provide deeper insights into customer behaviour, operational efficiency, and market trends.</a:t>
            </a:r>
          </a:p>
        </p:txBody>
      </p:sp>
      <p:sp>
        <p:nvSpPr>
          <p:cNvPr id="6" name="TextBox 5">
            <a:extLst>
              <a:ext uri="{FF2B5EF4-FFF2-40B4-BE49-F238E27FC236}">
                <a16:creationId xmlns:a16="http://schemas.microsoft.com/office/drawing/2014/main" id="{1D1A370C-0CFC-FFDD-9CF3-FC05428B800A}"/>
              </a:ext>
            </a:extLst>
          </p:cNvPr>
          <p:cNvSpPr txBox="1"/>
          <p:nvPr/>
        </p:nvSpPr>
        <p:spPr>
          <a:xfrm>
            <a:off x="838200" y="3771900"/>
            <a:ext cx="16611600" cy="6124754"/>
          </a:xfrm>
          <a:prstGeom prst="rect">
            <a:avLst/>
          </a:prstGeom>
          <a:noFill/>
        </p:spPr>
        <p:txBody>
          <a:bodyPr wrap="square">
            <a:spAutoFit/>
          </a:bodyPr>
          <a:lstStyle/>
          <a:p>
            <a:r>
              <a:rPr lang="en-US" sz="2800" dirty="0">
                <a:solidFill>
                  <a:schemeClr val="accent1">
                    <a:lumMod val="40000"/>
                    <a:lumOff val="60000"/>
                  </a:schemeClr>
                </a:solidFill>
                <a:latin typeface="Aptos" panose="020B0004020202020204" pitchFamily="34" charset="0"/>
              </a:rPr>
              <a:t>To improve Goodcabs' data-driven decisions, the company should prioritize collecting the following key data:</a:t>
            </a:r>
          </a:p>
          <a:p>
            <a:endParaRPr lang="en-US" sz="2800" dirty="0">
              <a:solidFill>
                <a:schemeClr val="bg1"/>
              </a:solidFill>
              <a:latin typeface="Aptos" panose="020B0004020202020204" pitchFamily="34" charset="0"/>
            </a:endParaRPr>
          </a:p>
          <a:p>
            <a:pPr>
              <a:buFont typeface="+mj-lt"/>
              <a:buAutoNum type="arabicPeriod"/>
            </a:pPr>
            <a:r>
              <a:rPr lang="en-US" sz="2800" b="1" dirty="0">
                <a:solidFill>
                  <a:schemeClr val="bg1"/>
                </a:solidFill>
                <a:latin typeface="Aptos" panose="020B0004020202020204" pitchFamily="34" charset="0"/>
              </a:rPr>
              <a:t>Customer Feedback  Analysis</a:t>
            </a:r>
            <a:r>
              <a:rPr lang="en-US" sz="2800" dirty="0">
                <a:solidFill>
                  <a:schemeClr val="bg1"/>
                </a:solidFill>
                <a:latin typeface="Aptos" panose="020B0004020202020204" pitchFamily="34" charset="0"/>
              </a:rPr>
              <a:t>: Ratings and reviews on trip experiences to understand satisfaction and pain points.</a:t>
            </a:r>
          </a:p>
          <a:p>
            <a:pPr>
              <a:buFont typeface="+mj-lt"/>
              <a:buAutoNum type="arabicPeriod"/>
            </a:pPr>
            <a:endParaRPr lang="en-US" sz="2800" dirty="0">
              <a:solidFill>
                <a:schemeClr val="bg1"/>
              </a:solidFill>
              <a:latin typeface="Aptos" panose="020B0004020202020204" pitchFamily="34" charset="0"/>
            </a:endParaRPr>
          </a:p>
          <a:p>
            <a:pPr>
              <a:buFont typeface="+mj-lt"/>
              <a:buAutoNum type="arabicPeriod"/>
            </a:pPr>
            <a:r>
              <a:rPr lang="en-US" sz="2800" b="1" dirty="0">
                <a:solidFill>
                  <a:schemeClr val="bg1"/>
                </a:solidFill>
                <a:latin typeface="Aptos" panose="020B0004020202020204" pitchFamily="34" charset="0"/>
              </a:rPr>
              <a:t>Customer Demographics</a:t>
            </a:r>
            <a:r>
              <a:rPr lang="en-US" sz="2800" dirty="0">
                <a:solidFill>
                  <a:schemeClr val="bg1"/>
                </a:solidFill>
                <a:latin typeface="Aptos" panose="020B0004020202020204" pitchFamily="34" charset="0"/>
              </a:rPr>
              <a:t>: Information such as age, income, and travel habits to tailor services and improve personalization.</a:t>
            </a:r>
          </a:p>
          <a:p>
            <a:pPr>
              <a:buFont typeface="+mj-lt"/>
              <a:buAutoNum type="arabicPeriod"/>
            </a:pPr>
            <a:endParaRPr lang="en-US" sz="2800" dirty="0">
              <a:solidFill>
                <a:schemeClr val="bg1"/>
              </a:solidFill>
              <a:latin typeface="Aptos" panose="020B0004020202020204" pitchFamily="34" charset="0"/>
            </a:endParaRPr>
          </a:p>
          <a:p>
            <a:pPr>
              <a:buFont typeface="+mj-lt"/>
              <a:buAutoNum type="arabicPeriod"/>
            </a:pPr>
            <a:r>
              <a:rPr lang="en-US" sz="2800" b="1" dirty="0">
                <a:solidFill>
                  <a:schemeClr val="bg1"/>
                </a:solidFill>
                <a:latin typeface="Aptos" panose="020B0004020202020204" pitchFamily="34" charset="0"/>
              </a:rPr>
              <a:t>Competitor Analysis</a:t>
            </a:r>
            <a:r>
              <a:rPr lang="en-US" sz="2800" dirty="0">
                <a:solidFill>
                  <a:schemeClr val="bg1"/>
                </a:solidFill>
                <a:latin typeface="Aptos" panose="020B0004020202020204" pitchFamily="34" charset="0"/>
              </a:rPr>
              <a:t>: Market share, pricing strategies, and promotions from competitors can provide valuable insights into market trends and help </a:t>
            </a:r>
            <a:r>
              <a:rPr lang="en-US" sz="2800" dirty="0" err="1">
                <a:solidFill>
                  <a:schemeClr val="bg1"/>
                </a:solidFill>
                <a:latin typeface="Aptos" panose="020B0004020202020204" pitchFamily="34" charset="0"/>
              </a:rPr>
              <a:t>Goodcabs</a:t>
            </a:r>
            <a:r>
              <a:rPr lang="en-US" sz="2800" dirty="0">
                <a:solidFill>
                  <a:schemeClr val="bg1"/>
                </a:solidFill>
                <a:latin typeface="Aptos" panose="020B0004020202020204" pitchFamily="34" charset="0"/>
              </a:rPr>
              <a:t> adapt to changes.</a:t>
            </a:r>
          </a:p>
          <a:p>
            <a:pPr>
              <a:buFont typeface="+mj-lt"/>
              <a:buAutoNum type="arabicPeriod"/>
            </a:pPr>
            <a:endParaRPr lang="en-US" sz="2800" dirty="0">
              <a:solidFill>
                <a:schemeClr val="bg1"/>
              </a:solidFill>
              <a:latin typeface="Aptos" panose="020B0004020202020204" pitchFamily="34" charset="0"/>
            </a:endParaRPr>
          </a:p>
          <a:p>
            <a:pPr>
              <a:buFont typeface="+mj-lt"/>
              <a:buAutoNum type="arabicPeriod"/>
            </a:pPr>
            <a:r>
              <a:rPr lang="en-US" sz="2800" b="1" dirty="0">
                <a:solidFill>
                  <a:schemeClr val="bg1"/>
                </a:solidFill>
                <a:latin typeface="Aptos" panose="020B0004020202020204" pitchFamily="34" charset="0"/>
              </a:rPr>
              <a:t>Driver Performance &amp; Behavior</a:t>
            </a:r>
            <a:r>
              <a:rPr lang="en-US" sz="2800" dirty="0">
                <a:solidFill>
                  <a:schemeClr val="bg1"/>
                </a:solidFill>
                <a:latin typeface="Aptos" panose="020B0004020202020204" pitchFamily="34" charset="0"/>
              </a:rPr>
              <a:t>: Metrics on driver ratings, response times, and efficiency to enhance service quality.</a:t>
            </a:r>
          </a:p>
        </p:txBody>
      </p:sp>
    </p:spTree>
    <p:extLst>
      <p:ext uri="{BB962C8B-B14F-4D97-AF65-F5344CB8AC3E}">
        <p14:creationId xmlns:p14="http://schemas.microsoft.com/office/powerpoint/2010/main" val="39146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1F431149-4487-FD95-396D-A48141DA61D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5926010-34FC-9429-50A6-CA84639BC483}"/>
              </a:ext>
            </a:extLst>
          </p:cNvPr>
          <p:cNvSpPr txBox="1"/>
          <p:nvPr/>
        </p:nvSpPr>
        <p:spPr>
          <a:xfrm>
            <a:off x="1190692" y="952500"/>
            <a:ext cx="4981508" cy="707886"/>
          </a:xfrm>
          <a:prstGeom prst="rect">
            <a:avLst/>
          </a:prstGeom>
          <a:noFill/>
        </p:spPr>
        <p:txBody>
          <a:bodyPr wrap="square">
            <a:spAutoFit/>
          </a:bodyPr>
          <a:lstStyle/>
          <a:p>
            <a:r>
              <a:rPr lang="en-US" sz="4000" b="1" dirty="0">
                <a:solidFill>
                  <a:srgbClr val="56AEFF"/>
                </a:solidFill>
                <a:latin typeface="Now Bold"/>
              </a:rPr>
              <a:t>Recommendations</a:t>
            </a:r>
            <a:endParaRPr lang="en-IN" sz="4000" b="1" dirty="0">
              <a:solidFill>
                <a:srgbClr val="56AEFF"/>
              </a:solidFill>
              <a:latin typeface="Now Bold"/>
            </a:endParaRPr>
          </a:p>
        </p:txBody>
      </p:sp>
      <p:sp>
        <p:nvSpPr>
          <p:cNvPr id="5" name="TextBox 4">
            <a:extLst>
              <a:ext uri="{FF2B5EF4-FFF2-40B4-BE49-F238E27FC236}">
                <a16:creationId xmlns:a16="http://schemas.microsoft.com/office/drawing/2014/main" id="{C2C65A64-6B6E-B4E5-476E-7114A1B9D6B2}"/>
              </a:ext>
            </a:extLst>
          </p:cNvPr>
          <p:cNvSpPr txBox="1"/>
          <p:nvPr/>
        </p:nvSpPr>
        <p:spPr>
          <a:xfrm>
            <a:off x="914400" y="2933700"/>
            <a:ext cx="15925800" cy="1077218"/>
          </a:xfrm>
          <a:prstGeom prst="rect">
            <a:avLst/>
          </a:prstGeom>
          <a:noFill/>
        </p:spPr>
        <p:txBody>
          <a:bodyPr wrap="square">
            <a:spAutoFit/>
          </a:bodyPr>
          <a:lstStyle/>
          <a:p>
            <a:pPr marL="457200" indent="-457200">
              <a:buFont typeface="Wingdings" panose="05000000000000000000" pitchFamily="2" charset="2"/>
              <a:buChar char="§"/>
            </a:pPr>
            <a:r>
              <a:rPr lang="en-US" sz="3200" dirty="0">
                <a:solidFill>
                  <a:schemeClr val="bg1"/>
                </a:solidFill>
              </a:rPr>
              <a:t>Jaipur and Kochi may explore premium or executive cab services, considering their longer  distance trends and high fare.</a:t>
            </a:r>
            <a:endParaRPr lang="en-IN" sz="3200" dirty="0">
              <a:solidFill>
                <a:schemeClr val="bg1"/>
              </a:solidFill>
            </a:endParaRPr>
          </a:p>
        </p:txBody>
      </p:sp>
      <p:sp>
        <p:nvSpPr>
          <p:cNvPr id="7" name="TextBox 6">
            <a:extLst>
              <a:ext uri="{FF2B5EF4-FFF2-40B4-BE49-F238E27FC236}">
                <a16:creationId xmlns:a16="http://schemas.microsoft.com/office/drawing/2014/main" id="{8A2C4926-AA62-11D0-9D9D-95B5ADB1881D}"/>
              </a:ext>
            </a:extLst>
          </p:cNvPr>
          <p:cNvSpPr txBox="1"/>
          <p:nvPr/>
        </p:nvSpPr>
        <p:spPr>
          <a:xfrm>
            <a:off x="914400" y="4207014"/>
            <a:ext cx="16323527" cy="1077218"/>
          </a:xfrm>
          <a:prstGeom prst="rect">
            <a:avLst/>
          </a:prstGeom>
          <a:noFill/>
        </p:spPr>
        <p:txBody>
          <a:bodyPr wrap="square">
            <a:spAutoFit/>
          </a:bodyPr>
          <a:lstStyle/>
          <a:p>
            <a:pPr marL="457200" indent="-457200">
              <a:buFont typeface="Wingdings" panose="05000000000000000000" pitchFamily="2" charset="2"/>
              <a:buChar char="§"/>
            </a:pPr>
            <a:r>
              <a:rPr lang="en-US" sz="3200" dirty="0">
                <a:solidFill>
                  <a:schemeClr val="bg1"/>
                </a:solidFill>
              </a:rPr>
              <a:t>Low Fare, Short Distance: Cities like Surat and Vadodara could benefit from targeting customers with bundled trip packages or loyalty programs to increase overall trip volumes.</a:t>
            </a:r>
            <a:endParaRPr lang="en-IN" sz="3200" dirty="0">
              <a:solidFill>
                <a:schemeClr val="bg1"/>
              </a:solidFill>
            </a:endParaRPr>
          </a:p>
        </p:txBody>
      </p:sp>
      <p:sp>
        <p:nvSpPr>
          <p:cNvPr id="10" name="TextBox 9">
            <a:extLst>
              <a:ext uri="{FF2B5EF4-FFF2-40B4-BE49-F238E27FC236}">
                <a16:creationId xmlns:a16="http://schemas.microsoft.com/office/drawing/2014/main" id="{350A1A0B-DFFC-68C1-62C5-D794D84937D6}"/>
              </a:ext>
            </a:extLst>
          </p:cNvPr>
          <p:cNvSpPr txBox="1"/>
          <p:nvPr/>
        </p:nvSpPr>
        <p:spPr>
          <a:xfrm>
            <a:off x="894885" y="5647046"/>
            <a:ext cx="16498229" cy="1077218"/>
          </a:xfrm>
          <a:prstGeom prst="rect">
            <a:avLst/>
          </a:prstGeom>
          <a:noFill/>
        </p:spPr>
        <p:txBody>
          <a:bodyPr wrap="square">
            <a:spAutoFit/>
          </a:bodyPr>
          <a:lstStyle/>
          <a:p>
            <a:pPr marL="457200" indent="-457200">
              <a:buFont typeface="Wingdings" panose="05000000000000000000" pitchFamily="2" charset="2"/>
              <a:buChar char="§"/>
            </a:pPr>
            <a:r>
              <a:rPr lang="en-US" sz="3200" dirty="0">
                <a:solidFill>
                  <a:schemeClr val="bg1"/>
                </a:solidFill>
              </a:rPr>
              <a:t>Vadodara, Lucknow, and Surat have driver and passenger avg ratings below 7. The company should focus on improving services in these cities to enhance customer satisfaction.</a:t>
            </a:r>
            <a:endParaRPr lang="en-IN" sz="3200" dirty="0">
              <a:solidFill>
                <a:schemeClr val="bg1"/>
              </a:solidFill>
            </a:endParaRPr>
          </a:p>
        </p:txBody>
      </p:sp>
      <p:sp>
        <p:nvSpPr>
          <p:cNvPr id="12" name="TextBox 11">
            <a:extLst>
              <a:ext uri="{FF2B5EF4-FFF2-40B4-BE49-F238E27FC236}">
                <a16:creationId xmlns:a16="http://schemas.microsoft.com/office/drawing/2014/main" id="{8B553E13-F4DD-8F3D-497A-1FE1E10D13DE}"/>
              </a:ext>
            </a:extLst>
          </p:cNvPr>
          <p:cNvSpPr txBox="1"/>
          <p:nvPr/>
        </p:nvSpPr>
        <p:spPr>
          <a:xfrm>
            <a:off x="914400" y="6937565"/>
            <a:ext cx="15259184" cy="2062103"/>
          </a:xfrm>
          <a:prstGeom prst="rect">
            <a:avLst/>
          </a:prstGeom>
          <a:noFill/>
        </p:spPr>
        <p:txBody>
          <a:bodyPr wrap="square">
            <a:spAutoFit/>
          </a:bodyPr>
          <a:lstStyle/>
          <a:p>
            <a:pPr marL="457200" indent="-457200">
              <a:buFont typeface="Wingdings" panose="05000000000000000000" pitchFamily="2" charset="2"/>
              <a:buChar char="§"/>
            </a:pPr>
            <a:r>
              <a:rPr lang="en-US" sz="3200" dirty="0">
                <a:solidFill>
                  <a:schemeClr val="bg1"/>
                </a:solidFill>
              </a:rPr>
              <a:t>Jaipur and Mysore have the lowest repeat passenger rates, indicating a need for strategies to improve customer retention in these cities. The company should consider implementing loyalty programs, offering personalized promotions, or improving the overall customer experience to encourage repeat bookings</a:t>
            </a:r>
            <a:endParaRPr lang="en-IN" sz="3200" dirty="0">
              <a:solidFill>
                <a:schemeClr val="bg1"/>
              </a:solidFill>
            </a:endParaRPr>
          </a:p>
        </p:txBody>
      </p:sp>
    </p:spTree>
    <p:extLst>
      <p:ext uri="{BB962C8B-B14F-4D97-AF65-F5344CB8AC3E}">
        <p14:creationId xmlns:p14="http://schemas.microsoft.com/office/powerpoint/2010/main" val="106670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A1F65120-8B96-594D-D472-20505AC76E13}"/>
            </a:ext>
          </a:extLst>
        </p:cNvPr>
        <p:cNvGrpSpPr/>
        <p:nvPr/>
      </p:nvGrpSpPr>
      <p:grpSpPr>
        <a:xfrm>
          <a:off x="0" y="0"/>
          <a:ext cx="0" cy="0"/>
          <a:chOff x="0" y="0"/>
          <a:chExt cx="0" cy="0"/>
        </a:xfrm>
      </p:grpSpPr>
      <p:pic>
        <p:nvPicPr>
          <p:cNvPr id="3" name="Picture 2" descr="A close-up of a cell phone&#10;&#10;Description automatically generated">
            <a:extLst>
              <a:ext uri="{FF2B5EF4-FFF2-40B4-BE49-F238E27FC236}">
                <a16:creationId xmlns:a16="http://schemas.microsoft.com/office/drawing/2014/main" id="{5D87BB87-21A8-C764-7560-9A2468B74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333500"/>
            <a:ext cx="13487400" cy="7467600"/>
          </a:xfrm>
          <a:prstGeom prst="rect">
            <a:avLst/>
          </a:prstGeom>
        </p:spPr>
      </p:pic>
    </p:spTree>
    <p:extLst>
      <p:ext uri="{BB962C8B-B14F-4D97-AF65-F5344CB8AC3E}">
        <p14:creationId xmlns:p14="http://schemas.microsoft.com/office/powerpoint/2010/main" val="1072759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DC64A8C1-9A75-AEC3-896E-1342E9261000}"/>
            </a:ext>
          </a:extLst>
        </p:cNvPr>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78DF6022-9E82-CCBB-4D41-2EAD0257B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781050"/>
            <a:ext cx="16284498" cy="8724900"/>
          </a:xfrm>
          <a:prstGeom prst="rect">
            <a:avLst/>
          </a:prstGeom>
        </p:spPr>
      </p:pic>
    </p:spTree>
    <p:extLst>
      <p:ext uri="{BB962C8B-B14F-4D97-AF65-F5344CB8AC3E}">
        <p14:creationId xmlns:p14="http://schemas.microsoft.com/office/powerpoint/2010/main" val="1805553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0259476A-13F3-FF81-CF2A-DE9A0D59E800}"/>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3822F719-FE54-4648-BFA5-076C88AEA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028700"/>
            <a:ext cx="15392400" cy="8367548"/>
          </a:xfrm>
          <a:prstGeom prst="rect">
            <a:avLst/>
          </a:prstGeom>
        </p:spPr>
      </p:pic>
    </p:spTree>
    <p:extLst>
      <p:ext uri="{BB962C8B-B14F-4D97-AF65-F5344CB8AC3E}">
        <p14:creationId xmlns:p14="http://schemas.microsoft.com/office/powerpoint/2010/main" val="1549127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06989508-1D3E-B2C2-0C20-C21E370BDD87}"/>
            </a:ext>
          </a:extLst>
        </p:cNvPr>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C71B36D3-96CC-7460-D235-E9F4D6B86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028700"/>
            <a:ext cx="15240000" cy="8305800"/>
          </a:xfrm>
          <a:prstGeom prst="rect">
            <a:avLst/>
          </a:prstGeom>
        </p:spPr>
      </p:pic>
    </p:spTree>
    <p:extLst>
      <p:ext uri="{BB962C8B-B14F-4D97-AF65-F5344CB8AC3E}">
        <p14:creationId xmlns:p14="http://schemas.microsoft.com/office/powerpoint/2010/main" val="3276009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4E0D9978-D6F7-C252-5DE9-7C3860FB223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306B1E3-E13B-24CC-160E-A7251E556389}"/>
              </a:ext>
            </a:extLst>
          </p:cNvPr>
          <p:cNvPicPr>
            <a:picLocks noChangeAspect="1"/>
          </p:cNvPicPr>
          <p:nvPr/>
        </p:nvPicPr>
        <p:blipFill>
          <a:blip r:embed="rId2"/>
          <a:stretch>
            <a:fillRect/>
          </a:stretch>
        </p:blipFill>
        <p:spPr>
          <a:xfrm>
            <a:off x="2362200" y="1181100"/>
            <a:ext cx="13335000" cy="8077200"/>
          </a:xfrm>
          <a:prstGeom prst="rect">
            <a:avLst/>
          </a:prstGeom>
        </p:spPr>
      </p:pic>
    </p:spTree>
    <p:extLst>
      <p:ext uri="{BB962C8B-B14F-4D97-AF65-F5344CB8AC3E}">
        <p14:creationId xmlns:p14="http://schemas.microsoft.com/office/powerpoint/2010/main" val="690062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TextBox 5"/>
          <p:cNvSpPr txBox="1"/>
          <p:nvPr/>
        </p:nvSpPr>
        <p:spPr>
          <a:xfrm>
            <a:off x="6019800" y="5606108"/>
            <a:ext cx="4297686" cy="625877"/>
          </a:xfrm>
          <a:prstGeom prst="rect">
            <a:avLst/>
          </a:prstGeom>
        </p:spPr>
        <p:txBody>
          <a:bodyPr wrap="square" lIns="0" tIns="0" rIns="0" bIns="0" rtlCol="0" anchor="t">
            <a:spAutoFit/>
          </a:bodyPr>
          <a:lstStyle/>
          <a:p>
            <a:pPr marL="0" lvl="0" indent="0" algn="l">
              <a:lnSpc>
                <a:spcPts val="5099"/>
              </a:lnSpc>
              <a:spcBef>
                <a:spcPct val="0"/>
              </a:spcBef>
            </a:pPr>
            <a:r>
              <a:rPr lang="en-US" sz="3695" b="1" dirty="0">
                <a:solidFill>
                  <a:srgbClr val="4BD1FB"/>
                </a:solidFill>
                <a:latin typeface="DM Sans Bold"/>
                <a:ea typeface="DM Sans Bold"/>
                <a:cs typeface="DM Sans Bold"/>
                <a:sym typeface="DM Sans Bold"/>
              </a:rPr>
              <a:t>Connect with me.</a:t>
            </a:r>
          </a:p>
        </p:txBody>
      </p:sp>
      <p:sp>
        <p:nvSpPr>
          <p:cNvPr id="6" name="TextBox 6"/>
          <p:cNvSpPr txBox="1"/>
          <p:nvPr/>
        </p:nvSpPr>
        <p:spPr>
          <a:xfrm>
            <a:off x="5638197" y="3708871"/>
            <a:ext cx="7269486" cy="1399229"/>
          </a:xfrm>
          <a:prstGeom prst="rect">
            <a:avLst/>
          </a:prstGeom>
        </p:spPr>
        <p:txBody>
          <a:bodyPr wrap="square" lIns="0" tIns="0" rIns="0" bIns="0" rtlCol="0" anchor="t">
            <a:spAutoFit/>
          </a:bodyPr>
          <a:lstStyle/>
          <a:p>
            <a:pPr marL="0" lvl="0" indent="0" algn="l">
              <a:lnSpc>
                <a:spcPts val="10543"/>
              </a:lnSpc>
            </a:pPr>
            <a:r>
              <a:rPr lang="en-US" sz="11500" b="1" spc="459" dirty="0">
                <a:solidFill>
                  <a:srgbClr val="FFFFFF"/>
                </a:solidFill>
                <a:latin typeface="+mj-lt"/>
                <a:ea typeface="Now Bold"/>
                <a:cs typeface="Now Bold"/>
                <a:sym typeface="Now Bold"/>
              </a:rPr>
              <a:t>Thank You</a:t>
            </a:r>
          </a:p>
        </p:txBody>
      </p:sp>
      <p:sp>
        <p:nvSpPr>
          <p:cNvPr id="8" name="Freeform 8"/>
          <p:cNvSpPr/>
          <p:nvPr/>
        </p:nvSpPr>
        <p:spPr>
          <a:xfrm>
            <a:off x="2264153" y="1800947"/>
            <a:ext cx="720510" cy="835374"/>
          </a:xfrm>
          <a:custGeom>
            <a:avLst/>
            <a:gdLst/>
            <a:ahLst/>
            <a:cxnLst/>
            <a:rect l="l" t="t" r="r" b="b"/>
            <a:pathLst>
              <a:path w="720510" h="835374">
                <a:moveTo>
                  <a:pt x="0" y="0"/>
                </a:moveTo>
                <a:lnTo>
                  <a:pt x="720511" y="0"/>
                </a:lnTo>
                <a:lnTo>
                  <a:pt x="720511" y="835374"/>
                </a:lnTo>
                <a:lnTo>
                  <a:pt x="0" y="8353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3" name="Freeform 13"/>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IN"/>
          </a:p>
        </p:txBody>
      </p:sp>
      <p:pic>
        <p:nvPicPr>
          <p:cNvPr id="4" name="Picture 3" descr="A blue and white logo&#10;&#10;Description automatically generated">
            <a:hlinkClick r:id="rId6"/>
            <a:extLst>
              <a:ext uri="{FF2B5EF4-FFF2-40B4-BE49-F238E27FC236}">
                <a16:creationId xmlns:a16="http://schemas.microsoft.com/office/drawing/2014/main" id="{1258A1D9-1086-E961-6E0A-90AB594475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86600" y="6571028"/>
            <a:ext cx="748289" cy="704272"/>
          </a:xfrm>
          <a:prstGeom prst="rect">
            <a:avLst/>
          </a:prstGeom>
        </p:spPr>
      </p:pic>
      <p:pic>
        <p:nvPicPr>
          <p:cNvPr id="9" name="Picture 8" descr="A black cat with a tail&#10;&#10;Description automatically generated">
            <a:hlinkClick r:id="rId8"/>
            <a:extLst>
              <a:ext uri="{FF2B5EF4-FFF2-40B4-BE49-F238E27FC236}">
                <a16:creationId xmlns:a16="http://schemas.microsoft.com/office/drawing/2014/main" id="{B2914C53-A1F4-070C-A70E-2951FFB5A8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80046" y="6571028"/>
            <a:ext cx="748289" cy="74828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822506"/>
          </a:xfrm>
          <a:custGeom>
            <a:avLst/>
            <a:gdLst/>
            <a:ahLst/>
            <a:cxnLst/>
            <a:rect l="l" t="t" r="r" b="b"/>
            <a:pathLst>
              <a:path w="18288000" h="3860032">
                <a:moveTo>
                  <a:pt x="0" y="0"/>
                </a:moveTo>
                <a:lnTo>
                  <a:pt x="18288000" y="0"/>
                </a:lnTo>
                <a:lnTo>
                  <a:pt x="18288000" y="3860032"/>
                </a:lnTo>
                <a:lnTo>
                  <a:pt x="0" y="3860032"/>
                </a:lnTo>
                <a:lnTo>
                  <a:pt x="0" y="0"/>
                </a:lnTo>
                <a:close/>
              </a:path>
            </a:pathLst>
          </a:custGeom>
          <a:blipFill>
            <a:blip r:embed="rId2"/>
            <a:stretch>
              <a:fillRect t="-107827" b="-107827"/>
            </a:stretch>
          </a:blipFill>
        </p:spPr>
        <p:txBody>
          <a:bodyPr/>
          <a:lstStyle/>
          <a:p>
            <a:endParaRPr lang="en-IN"/>
          </a:p>
        </p:txBody>
      </p:sp>
      <p:grpSp>
        <p:nvGrpSpPr>
          <p:cNvPr id="3" name="Group 3"/>
          <p:cNvGrpSpPr/>
          <p:nvPr/>
        </p:nvGrpSpPr>
        <p:grpSpPr>
          <a:xfrm>
            <a:off x="381000" y="2019300"/>
            <a:ext cx="17602200" cy="8000999"/>
            <a:chOff x="0" y="0"/>
            <a:chExt cx="2543763" cy="2709333"/>
          </a:xfrm>
        </p:grpSpPr>
        <p:sp>
          <p:nvSpPr>
            <p:cNvPr id="4" name="Freeform 4"/>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txBody>
            <a:bodyPr/>
            <a:lstStyle/>
            <a:p>
              <a:endParaRPr lang="en-IN"/>
            </a:p>
          </p:txBody>
        </p:sp>
        <p:sp>
          <p:nvSpPr>
            <p:cNvPr id="5" name="TextBox 5"/>
            <p:cNvSpPr txBox="1"/>
            <p:nvPr/>
          </p:nvSpPr>
          <p:spPr>
            <a:xfrm>
              <a:off x="0" y="-38100"/>
              <a:ext cx="2543763" cy="2747433"/>
            </a:xfrm>
            <a:prstGeom prst="rect">
              <a:avLst/>
            </a:prstGeom>
          </p:spPr>
          <p:txBody>
            <a:bodyPr lIns="50800" tIns="50800" rIns="50800" bIns="50800" rtlCol="0" anchor="ctr"/>
            <a:lstStyle/>
            <a:p>
              <a:pPr algn="ctr">
                <a:lnSpc>
                  <a:spcPts val="2605"/>
                </a:lnSpc>
              </a:pPr>
              <a:endParaRPr/>
            </a:p>
          </p:txBody>
        </p:sp>
      </p:grpSp>
      <p:sp>
        <p:nvSpPr>
          <p:cNvPr id="6" name="TextBox 6"/>
          <p:cNvSpPr txBox="1"/>
          <p:nvPr/>
        </p:nvSpPr>
        <p:spPr>
          <a:xfrm>
            <a:off x="4114800" y="2689259"/>
            <a:ext cx="8245699" cy="730521"/>
          </a:xfrm>
          <a:prstGeom prst="rect">
            <a:avLst/>
          </a:prstGeom>
        </p:spPr>
        <p:txBody>
          <a:bodyPr lIns="0" tIns="0" rIns="0" bIns="0" rtlCol="0" anchor="t">
            <a:spAutoFit/>
          </a:bodyPr>
          <a:lstStyle/>
          <a:p>
            <a:pPr marL="0" lvl="0" indent="0" algn="ctr">
              <a:lnSpc>
                <a:spcPts val="5687"/>
              </a:lnSpc>
              <a:spcBef>
                <a:spcPct val="0"/>
              </a:spcBef>
            </a:pPr>
            <a:r>
              <a:rPr lang="en-US" sz="4739" b="1" dirty="0">
                <a:solidFill>
                  <a:srgbClr val="FFFFFF"/>
                </a:solidFill>
                <a:latin typeface="Now Bold"/>
                <a:ea typeface="Now Bold"/>
                <a:cs typeface="Now Bold"/>
                <a:sym typeface="Now Bold"/>
              </a:rPr>
              <a:t>PROBLEM STATEMENT</a:t>
            </a:r>
          </a:p>
        </p:txBody>
      </p:sp>
      <p:sp>
        <p:nvSpPr>
          <p:cNvPr id="14" name="TextBox 13">
            <a:extLst>
              <a:ext uri="{FF2B5EF4-FFF2-40B4-BE49-F238E27FC236}">
                <a16:creationId xmlns:a16="http://schemas.microsoft.com/office/drawing/2014/main" id="{12E755C4-C012-21BD-61F7-A0FB16D2DEB8}"/>
              </a:ext>
            </a:extLst>
          </p:cNvPr>
          <p:cNvSpPr txBox="1"/>
          <p:nvPr/>
        </p:nvSpPr>
        <p:spPr>
          <a:xfrm>
            <a:off x="1447800" y="4158504"/>
            <a:ext cx="15087600" cy="5632311"/>
          </a:xfrm>
          <a:prstGeom prst="rect">
            <a:avLst/>
          </a:prstGeom>
          <a:noFill/>
        </p:spPr>
        <p:txBody>
          <a:bodyPr wrap="square">
            <a:spAutoFit/>
          </a:bodyPr>
          <a:lstStyle/>
          <a:p>
            <a:r>
              <a:rPr lang="en-US" sz="3600" dirty="0">
                <a:solidFill>
                  <a:schemeClr val="bg1"/>
                </a:solidFill>
              </a:rPr>
              <a:t>Goodcabs has set ambitious performance targets for 2024 to drive growth and enhance passenger satisfaction. To support this initiative, the management team assigned the data analyst team the task of assessing key metrics, including trip volume, repeat passenger rate, passenger satisfaction, and the balance between new and repeat passengers.</a:t>
            </a:r>
          </a:p>
          <a:p>
            <a:r>
              <a:rPr lang="en-US" sz="3600" dirty="0">
                <a:solidFill>
                  <a:schemeClr val="bg1"/>
                </a:solidFill>
              </a:rPr>
              <a:t> </a:t>
            </a:r>
          </a:p>
          <a:p>
            <a:r>
              <a:rPr lang="en-US" sz="3600" dirty="0">
                <a:solidFill>
                  <a:schemeClr val="bg1"/>
                </a:solidFill>
              </a:rPr>
              <a:t>With the urgency of the request from Chief of Operations Bruce </a:t>
            </a:r>
            <a:r>
              <a:rPr lang="en-US" sz="3600" dirty="0" err="1">
                <a:solidFill>
                  <a:schemeClr val="bg1"/>
                </a:solidFill>
              </a:rPr>
              <a:t>Haryali</a:t>
            </a:r>
            <a:r>
              <a:rPr lang="en-US" sz="3600" dirty="0">
                <a:solidFill>
                  <a:schemeClr val="bg1"/>
                </a:solidFill>
              </a:rPr>
              <a:t> and the unavailability of the analytics manager, Tony, the responsibility given to me. As the company’s data analyst, I am tasked with managing primary, secondary and business requests to deliver actionable insights.</a:t>
            </a:r>
            <a:endParaRPr lang="en-IN" sz="36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14" name="TextBox 14"/>
          <p:cNvSpPr txBox="1"/>
          <p:nvPr/>
        </p:nvSpPr>
        <p:spPr>
          <a:xfrm>
            <a:off x="6365612" y="685978"/>
            <a:ext cx="3276599" cy="962025"/>
          </a:xfrm>
          <a:prstGeom prst="rect">
            <a:avLst/>
          </a:prstGeom>
        </p:spPr>
        <p:txBody>
          <a:bodyPr wrap="square" lIns="0" tIns="0" rIns="0" bIns="0" rtlCol="0" anchor="t">
            <a:spAutoFit/>
          </a:bodyPr>
          <a:lstStyle/>
          <a:p>
            <a:pPr marL="0" lvl="0" indent="0" algn="l">
              <a:lnSpc>
                <a:spcPts val="7522"/>
              </a:lnSpc>
              <a:spcBef>
                <a:spcPct val="0"/>
              </a:spcBef>
            </a:pPr>
            <a:r>
              <a:rPr lang="en-US" sz="6268" b="1" dirty="0">
                <a:solidFill>
                  <a:srgbClr val="FFFFFF"/>
                </a:solidFill>
                <a:latin typeface="Abadi" panose="020B0604020104020204" pitchFamily="34" charset="0"/>
                <a:ea typeface="Now Bold"/>
                <a:cs typeface="Now Bold"/>
                <a:sym typeface="Now Bold"/>
              </a:rPr>
              <a:t>Data Set</a:t>
            </a:r>
          </a:p>
        </p:txBody>
      </p:sp>
      <p:sp>
        <p:nvSpPr>
          <p:cNvPr id="20" name="Freeform 20"/>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1" name="Freeform 21"/>
          <p:cNvSpPr/>
          <p:nvPr/>
        </p:nvSpPr>
        <p:spPr>
          <a:xfrm>
            <a:off x="-2286000" y="7239384"/>
            <a:ext cx="488262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0" name="TextBox 29">
            <a:extLst>
              <a:ext uri="{FF2B5EF4-FFF2-40B4-BE49-F238E27FC236}">
                <a16:creationId xmlns:a16="http://schemas.microsoft.com/office/drawing/2014/main" id="{F13FE5DA-61F2-C8D3-9CA9-7114E40AC15F}"/>
              </a:ext>
            </a:extLst>
          </p:cNvPr>
          <p:cNvSpPr txBox="1"/>
          <p:nvPr/>
        </p:nvSpPr>
        <p:spPr>
          <a:xfrm>
            <a:off x="2286000" y="2050345"/>
            <a:ext cx="14091177" cy="6186309"/>
          </a:xfrm>
          <a:prstGeom prst="rect">
            <a:avLst/>
          </a:prstGeom>
          <a:noFill/>
        </p:spPr>
        <p:txBody>
          <a:bodyPr wrap="square">
            <a:spAutoFit/>
          </a:bodyPr>
          <a:lstStyle/>
          <a:p>
            <a:r>
              <a:rPr lang="en-US" sz="3600" dirty="0">
                <a:solidFill>
                  <a:schemeClr val="bg1"/>
                </a:solidFill>
                <a:latin typeface="Aptos" panose="020B0004020202020204" pitchFamily="34" charset="0"/>
              </a:rPr>
              <a:t>Datasets provided by the company:</a:t>
            </a:r>
          </a:p>
          <a:p>
            <a:pPr>
              <a:buFont typeface="+mj-lt"/>
              <a:buAutoNum type="arabicPeriod"/>
            </a:pPr>
            <a:r>
              <a:rPr lang="en-US" sz="3600" dirty="0" err="1">
                <a:solidFill>
                  <a:schemeClr val="bg1"/>
                </a:solidFill>
                <a:latin typeface="Aptos" panose="020B0004020202020204" pitchFamily="34" charset="0"/>
              </a:rPr>
              <a:t>Trips_db</a:t>
            </a:r>
            <a:endParaRPr lang="en-US" sz="3600" dirty="0">
              <a:solidFill>
                <a:schemeClr val="bg1"/>
              </a:solidFill>
              <a:latin typeface="Aptos" panose="020B0004020202020204" pitchFamily="34" charset="0"/>
            </a:endParaRPr>
          </a:p>
          <a:p>
            <a:pPr>
              <a:buFont typeface="+mj-lt"/>
              <a:buAutoNum type="arabicPeriod"/>
            </a:pPr>
            <a:r>
              <a:rPr lang="en-US" sz="3600" dirty="0">
                <a:solidFill>
                  <a:schemeClr val="bg1"/>
                </a:solidFill>
                <a:latin typeface="Aptos" panose="020B0004020202020204" pitchFamily="34" charset="0"/>
              </a:rPr>
              <a:t>Target_db</a:t>
            </a:r>
          </a:p>
          <a:p>
            <a:endParaRPr lang="en-US" sz="3600" dirty="0">
              <a:solidFill>
                <a:schemeClr val="bg1"/>
              </a:solidFill>
              <a:latin typeface="Aptos" panose="020B0004020202020204" pitchFamily="34" charset="0"/>
            </a:endParaRPr>
          </a:p>
          <a:p>
            <a:endParaRPr lang="en-US" sz="3600" dirty="0">
              <a:solidFill>
                <a:schemeClr val="bg1"/>
              </a:solidFill>
              <a:latin typeface="Aptos" panose="020B0004020202020204" pitchFamily="34" charset="0"/>
            </a:endParaRPr>
          </a:p>
          <a:p>
            <a:r>
              <a:rPr lang="en-US" sz="3600" dirty="0">
                <a:solidFill>
                  <a:schemeClr val="bg1"/>
                </a:solidFill>
                <a:latin typeface="Aptos" panose="020B0004020202020204" pitchFamily="34" charset="0"/>
              </a:rPr>
              <a:t>External data source and assumptions:</a:t>
            </a:r>
          </a:p>
          <a:p>
            <a:pPr>
              <a:buFont typeface="+mj-lt"/>
              <a:buAutoNum type="arabicPeriod"/>
            </a:pPr>
            <a:r>
              <a:rPr lang="en-US" sz="3600" dirty="0">
                <a:solidFill>
                  <a:schemeClr val="bg1"/>
                </a:solidFill>
                <a:latin typeface="Aptos" panose="020B0004020202020204" pitchFamily="34" charset="0"/>
              </a:rPr>
              <a:t>Used </a:t>
            </a:r>
            <a:r>
              <a:rPr lang="en-US" sz="3600" dirty="0" err="1">
                <a:solidFill>
                  <a:schemeClr val="bg1"/>
                </a:solidFill>
                <a:latin typeface="Aptos" panose="020B0004020202020204" pitchFamily="34" charset="0"/>
                <a:hlinkClick r:id="rId4"/>
              </a:rPr>
              <a:t>statisticstimes.com</a:t>
            </a:r>
            <a:r>
              <a:rPr lang="en-US" sz="3600" dirty="0">
                <a:solidFill>
                  <a:schemeClr val="bg1"/>
                </a:solidFill>
                <a:latin typeface="Aptos" panose="020B0004020202020204" pitchFamily="34" charset="0"/>
              </a:rPr>
              <a:t>  to find the population of the given cities.</a:t>
            </a:r>
          </a:p>
          <a:p>
            <a:pPr>
              <a:buFont typeface="+mj-lt"/>
              <a:buAutoNum type="arabicPeriod"/>
            </a:pPr>
            <a:r>
              <a:rPr lang="en-US" sz="3600" dirty="0">
                <a:solidFill>
                  <a:schemeClr val="bg1"/>
                </a:solidFill>
                <a:latin typeface="Aptos" panose="020B0004020202020204" pitchFamily="34" charset="0"/>
              </a:rPr>
              <a:t>Categorized cities into:</a:t>
            </a:r>
          </a:p>
          <a:p>
            <a:pPr marL="1028700" lvl="1" indent="-571500">
              <a:buFont typeface="Arial" panose="020B0604020202020204" pitchFamily="34" charset="0"/>
              <a:buChar char="•"/>
            </a:pPr>
            <a:r>
              <a:rPr lang="en-US" sz="3600" dirty="0">
                <a:solidFill>
                  <a:schemeClr val="bg1"/>
                </a:solidFill>
                <a:latin typeface="Aptos" panose="020B0004020202020204" pitchFamily="34" charset="0"/>
              </a:rPr>
              <a:t>Business-focused: Lucknow, Coimbatore, Indore, Vadodara, Surat, and Chandigarh</a:t>
            </a:r>
          </a:p>
          <a:p>
            <a:pPr marL="1028700" lvl="1" indent="-571500">
              <a:buFont typeface="Arial" panose="020B0604020202020204" pitchFamily="34" charset="0"/>
              <a:buChar char="•"/>
            </a:pPr>
            <a:r>
              <a:rPr lang="en-US" sz="3600" dirty="0">
                <a:solidFill>
                  <a:schemeClr val="bg1"/>
                </a:solidFill>
                <a:latin typeface="Aptos" panose="020B0004020202020204" pitchFamily="34" charset="0"/>
              </a:rPr>
              <a:t>Tourism-focused: Jaipur, Kochi, Mysore, and Visakhapatnam</a:t>
            </a:r>
          </a:p>
        </p:txBody>
      </p:sp>
      <p:sp>
        <p:nvSpPr>
          <p:cNvPr id="2" name="TextBox 1">
            <a:extLst>
              <a:ext uri="{FF2B5EF4-FFF2-40B4-BE49-F238E27FC236}">
                <a16:creationId xmlns:a16="http://schemas.microsoft.com/office/drawing/2014/main" id="{1AFED18A-AA55-AE07-21F5-B9EB42E19536}"/>
              </a:ext>
            </a:extLst>
          </p:cNvPr>
          <p:cNvSpPr txBox="1"/>
          <p:nvPr/>
        </p:nvSpPr>
        <p:spPr>
          <a:xfrm>
            <a:off x="2895600" y="9339412"/>
            <a:ext cx="9900177" cy="523220"/>
          </a:xfrm>
          <a:prstGeom prst="rect">
            <a:avLst/>
          </a:prstGeom>
          <a:noFill/>
        </p:spPr>
        <p:txBody>
          <a:bodyPr wrap="square" rtlCol="0">
            <a:spAutoFit/>
          </a:bodyPr>
          <a:lstStyle/>
          <a:p>
            <a:r>
              <a:rPr lang="en-IN" sz="2800" b="1" dirty="0">
                <a:solidFill>
                  <a:schemeClr val="accent6">
                    <a:lumMod val="40000"/>
                    <a:lumOff val="60000"/>
                  </a:schemeClr>
                </a:solidFill>
              </a:rPr>
              <a:t>Note: Data Set used in this project from Jan 2024 to June 2024.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45E448FC-FD3D-86DC-BEC8-221748BD2D0F}"/>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6EC519F3-62BD-7FE4-E60A-7EE6B79FB685}"/>
              </a:ext>
            </a:extLst>
          </p:cNvPr>
          <p:cNvSpPr txBox="1"/>
          <p:nvPr/>
        </p:nvSpPr>
        <p:spPr>
          <a:xfrm>
            <a:off x="6629400" y="793595"/>
            <a:ext cx="4648200" cy="962025"/>
          </a:xfrm>
          <a:prstGeom prst="rect">
            <a:avLst/>
          </a:prstGeom>
        </p:spPr>
        <p:txBody>
          <a:bodyPr wrap="square" lIns="0" tIns="0" rIns="0" bIns="0" rtlCol="0" anchor="t">
            <a:spAutoFit/>
          </a:bodyPr>
          <a:lstStyle/>
          <a:p>
            <a:pPr marL="0" lvl="0" indent="0" algn="l">
              <a:lnSpc>
                <a:spcPts val="7522"/>
              </a:lnSpc>
              <a:spcBef>
                <a:spcPct val="0"/>
              </a:spcBef>
            </a:pPr>
            <a:r>
              <a:rPr lang="en-US" sz="6268" b="1" dirty="0">
                <a:solidFill>
                  <a:srgbClr val="FFFFFF"/>
                </a:solidFill>
                <a:latin typeface="Abadi" panose="020B0604020104020204" pitchFamily="34" charset="0"/>
                <a:ea typeface="Now Bold"/>
                <a:cs typeface="Now Bold"/>
                <a:sym typeface="Now Bold"/>
              </a:rPr>
              <a:t>Data Model</a:t>
            </a:r>
          </a:p>
        </p:txBody>
      </p:sp>
      <p:pic>
        <p:nvPicPr>
          <p:cNvPr id="4" name="Picture 3">
            <a:extLst>
              <a:ext uri="{FF2B5EF4-FFF2-40B4-BE49-F238E27FC236}">
                <a16:creationId xmlns:a16="http://schemas.microsoft.com/office/drawing/2014/main" id="{42EE85F1-1395-E385-AF43-685DFB852474}"/>
              </a:ext>
            </a:extLst>
          </p:cNvPr>
          <p:cNvPicPr>
            <a:picLocks noChangeAspect="1"/>
          </p:cNvPicPr>
          <p:nvPr/>
        </p:nvPicPr>
        <p:blipFill>
          <a:blip r:embed="rId2"/>
          <a:stretch>
            <a:fillRect/>
          </a:stretch>
        </p:blipFill>
        <p:spPr>
          <a:xfrm>
            <a:off x="914400" y="2095500"/>
            <a:ext cx="16459200" cy="7731280"/>
          </a:xfrm>
          <a:prstGeom prst="rect">
            <a:avLst/>
          </a:prstGeom>
        </p:spPr>
      </p:pic>
    </p:spTree>
    <p:extLst>
      <p:ext uri="{BB962C8B-B14F-4D97-AF65-F5344CB8AC3E}">
        <p14:creationId xmlns:p14="http://schemas.microsoft.com/office/powerpoint/2010/main" val="1621855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43F473AF-3B31-C503-485E-44F5FC96F3D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94049CC9-D551-1548-E49E-2179C377BB15}"/>
              </a:ext>
            </a:extLst>
          </p:cNvPr>
          <p:cNvSpPr txBox="1"/>
          <p:nvPr/>
        </p:nvSpPr>
        <p:spPr>
          <a:xfrm>
            <a:off x="4953000" y="4182678"/>
            <a:ext cx="9026683" cy="987771"/>
          </a:xfrm>
          <a:prstGeom prst="rect">
            <a:avLst/>
          </a:prstGeom>
        </p:spPr>
        <p:txBody>
          <a:bodyPr wrap="square" lIns="0" tIns="0" rIns="0" bIns="0" rtlCol="0" anchor="t">
            <a:spAutoFit/>
          </a:bodyPr>
          <a:lstStyle/>
          <a:p>
            <a:pPr marL="0" lvl="0" indent="0" algn="l">
              <a:lnSpc>
                <a:spcPts val="7711"/>
              </a:lnSpc>
              <a:spcBef>
                <a:spcPct val="0"/>
              </a:spcBef>
            </a:pPr>
            <a:r>
              <a:rPr lang="en-US" sz="6426" b="1" dirty="0">
                <a:solidFill>
                  <a:srgbClr val="56AEFF"/>
                </a:solidFill>
                <a:latin typeface="Now Bold"/>
                <a:ea typeface="Now Bold"/>
                <a:cs typeface="Now Bold"/>
                <a:sym typeface="Now Bold"/>
              </a:rPr>
              <a:t>BUSINESS REQUESTS</a:t>
            </a:r>
          </a:p>
        </p:txBody>
      </p:sp>
      <p:sp>
        <p:nvSpPr>
          <p:cNvPr id="3" name="Freeform 3">
            <a:extLst>
              <a:ext uri="{FF2B5EF4-FFF2-40B4-BE49-F238E27FC236}">
                <a16:creationId xmlns:a16="http://schemas.microsoft.com/office/drawing/2014/main" id="{E6AB9B7C-D227-F3BB-ECCA-64B20578C9BF}"/>
              </a:ext>
            </a:extLst>
          </p:cNvPr>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a:extLst>
              <a:ext uri="{FF2B5EF4-FFF2-40B4-BE49-F238E27FC236}">
                <a16:creationId xmlns:a16="http://schemas.microsoft.com/office/drawing/2014/main" id="{AA92FA14-175A-4170-1484-1BB210851769}"/>
              </a:ext>
            </a:extLst>
          </p:cNvPr>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Tree>
    <p:extLst>
      <p:ext uri="{BB962C8B-B14F-4D97-AF65-F5344CB8AC3E}">
        <p14:creationId xmlns:p14="http://schemas.microsoft.com/office/powerpoint/2010/main" val="241687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4DC34943-CBD5-2F27-3BB8-89FEE9970127}"/>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E744E6B-C8C6-5327-3B1B-0A2ED378D8C8}"/>
              </a:ext>
            </a:extLst>
          </p:cNvPr>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a:extLst>
              <a:ext uri="{FF2B5EF4-FFF2-40B4-BE49-F238E27FC236}">
                <a16:creationId xmlns:a16="http://schemas.microsoft.com/office/drawing/2014/main" id="{C6604D3C-21A8-E915-9901-090523B2233C}"/>
              </a:ext>
            </a:extLst>
          </p:cNvPr>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TextBox 4">
            <a:extLst>
              <a:ext uri="{FF2B5EF4-FFF2-40B4-BE49-F238E27FC236}">
                <a16:creationId xmlns:a16="http://schemas.microsoft.com/office/drawing/2014/main" id="{B6894D44-27BF-78BE-689A-635B8AACDFBB}"/>
              </a:ext>
            </a:extLst>
          </p:cNvPr>
          <p:cNvSpPr txBox="1"/>
          <p:nvPr/>
        </p:nvSpPr>
        <p:spPr>
          <a:xfrm>
            <a:off x="688817" y="629334"/>
            <a:ext cx="12573000" cy="646331"/>
          </a:xfrm>
          <a:prstGeom prst="rect">
            <a:avLst/>
          </a:prstGeom>
          <a:noFill/>
        </p:spPr>
        <p:txBody>
          <a:bodyPr wrap="square">
            <a:spAutoFit/>
          </a:bodyPr>
          <a:lstStyle/>
          <a:p>
            <a:r>
              <a:rPr lang="en-IN" sz="3600" b="1" dirty="0">
                <a:solidFill>
                  <a:schemeClr val="accent6">
                    <a:lumMod val="40000"/>
                    <a:lumOff val="60000"/>
                  </a:schemeClr>
                </a:solidFill>
              </a:rPr>
              <a:t>Business Request - 1: City-Level Fare and Trip Summary Report</a:t>
            </a:r>
          </a:p>
        </p:txBody>
      </p:sp>
      <p:pic>
        <p:nvPicPr>
          <p:cNvPr id="10" name="Picture 9" descr="A screenshot of a computer&#10;&#10;Description automatically generated">
            <a:extLst>
              <a:ext uri="{FF2B5EF4-FFF2-40B4-BE49-F238E27FC236}">
                <a16:creationId xmlns:a16="http://schemas.microsoft.com/office/drawing/2014/main" id="{1EE9BD38-76EA-2344-6DC6-2FF276844E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779" y="3238500"/>
            <a:ext cx="8534400" cy="5507780"/>
          </a:xfrm>
          <a:prstGeom prst="rect">
            <a:avLst/>
          </a:prstGeom>
        </p:spPr>
      </p:pic>
      <p:pic>
        <p:nvPicPr>
          <p:cNvPr id="20" name="Picture 19">
            <a:extLst>
              <a:ext uri="{FF2B5EF4-FFF2-40B4-BE49-F238E27FC236}">
                <a16:creationId xmlns:a16="http://schemas.microsoft.com/office/drawing/2014/main" id="{ECB22BCE-DB21-9029-42D2-F22A31082772}"/>
              </a:ext>
            </a:extLst>
          </p:cNvPr>
          <p:cNvPicPr>
            <a:picLocks noChangeAspect="1"/>
          </p:cNvPicPr>
          <p:nvPr/>
        </p:nvPicPr>
        <p:blipFill>
          <a:blip r:embed="rId5"/>
          <a:stretch>
            <a:fillRect/>
          </a:stretch>
        </p:blipFill>
        <p:spPr>
          <a:xfrm>
            <a:off x="9753600" y="6210300"/>
            <a:ext cx="7950820" cy="3733800"/>
          </a:xfrm>
          <a:prstGeom prst="rect">
            <a:avLst/>
          </a:prstGeom>
        </p:spPr>
      </p:pic>
      <p:pic>
        <p:nvPicPr>
          <p:cNvPr id="22" name="Picture 21">
            <a:extLst>
              <a:ext uri="{FF2B5EF4-FFF2-40B4-BE49-F238E27FC236}">
                <a16:creationId xmlns:a16="http://schemas.microsoft.com/office/drawing/2014/main" id="{047AF28B-2C96-8C00-E6C9-C1E19ADF3CD5}"/>
              </a:ext>
            </a:extLst>
          </p:cNvPr>
          <p:cNvPicPr>
            <a:picLocks noChangeAspect="1"/>
          </p:cNvPicPr>
          <p:nvPr/>
        </p:nvPicPr>
        <p:blipFill>
          <a:blip r:embed="rId6"/>
          <a:stretch>
            <a:fillRect/>
          </a:stretch>
        </p:blipFill>
        <p:spPr>
          <a:xfrm>
            <a:off x="9753601" y="2362738"/>
            <a:ext cx="7989620" cy="3314162"/>
          </a:xfrm>
          <a:prstGeom prst="rect">
            <a:avLst/>
          </a:prstGeom>
        </p:spPr>
      </p:pic>
    </p:spTree>
    <p:extLst>
      <p:ext uri="{BB962C8B-B14F-4D97-AF65-F5344CB8AC3E}">
        <p14:creationId xmlns:p14="http://schemas.microsoft.com/office/powerpoint/2010/main" val="1283263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37F0AB3B-941F-6E74-7E49-394B05548F87}"/>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2E4AEEE4-3F31-1D06-61D2-396DDEED5135}"/>
              </a:ext>
            </a:extLst>
          </p:cNvPr>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a:extLst>
              <a:ext uri="{FF2B5EF4-FFF2-40B4-BE49-F238E27FC236}">
                <a16:creationId xmlns:a16="http://schemas.microsoft.com/office/drawing/2014/main" id="{69CF2CA6-2805-CC31-7C89-CB84431F5DC7}"/>
              </a:ext>
            </a:extLst>
          </p:cNvPr>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TextBox 4">
            <a:extLst>
              <a:ext uri="{FF2B5EF4-FFF2-40B4-BE49-F238E27FC236}">
                <a16:creationId xmlns:a16="http://schemas.microsoft.com/office/drawing/2014/main" id="{DFA80633-4627-EC83-873F-D958542D4F7E}"/>
              </a:ext>
            </a:extLst>
          </p:cNvPr>
          <p:cNvSpPr txBox="1"/>
          <p:nvPr/>
        </p:nvSpPr>
        <p:spPr>
          <a:xfrm>
            <a:off x="609600" y="633374"/>
            <a:ext cx="14554200" cy="646331"/>
          </a:xfrm>
          <a:prstGeom prst="rect">
            <a:avLst/>
          </a:prstGeom>
          <a:noFill/>
        </p:spPr>
        <p:txBody>
          <a:bodyPr wrap="square">
            <a:spAutoFit/>
          </a:bodyPr>
          <a:lstStyle/>
          <a:p>
            <a:r>
              <a:rPr lang="en-IN" sz="3600" b="1" dirty="0">
                <a:solidFill>
                  <a:schemeClr val="accent6">
                    <a:lumMod val="40000"/>
                    <a:lumOff val="60000"/>
                  </a:schemeClr>
                </a:solidFill>
              </a:rPr>
              <a:t>Business Request - 2: Monthly City-Level Trips Target Performance Report</a:t>
            </a:r>
          </a:p>
        </p:txBody>
      </p:sp>
      <p:pic>
        <p:nvPicPr>
          <p:cNvPr id="7" name="Picture 6">
            <a:extLst>
              <a:ext uri="{FF2B5EF4-FFF2-40B4-BE49-F238E27FC236}">
                <a16:creationId xmlns:a16="http://schemas.microsoft.com/office/drawing/2014/main" id="{0BEAD683-8DC3-59A1-ADB3-3FFA10B2960B}"/>
              </a:ext>
            </a:extLst>
          </p:cNvPr>
          <p:cNvPicPr>
            <a:picLocks noChangeAspect="1"/>
          </p:cNvPicPr>
          <p:nvPr/>
        </p:nvPicPr>
        <p:blipFill>
          <a:blip r:embed="rId4"/>
          <a:stretch>
            <a:fillRect/>
          </a:stretch>
        </p:blipFill>
        <p:spPr>
          <a:xfrm>
            <a:off x="308746" y="2552699"/>
            <a:ext cx="7848600" cy="2849111"/>
          </a:xfrm>
          <a:prstGeom prst="rect">
            <a:avLst/>
          </a:prstGeom>
        </p:spPr>
      </p:pic>
      <p:pic>
        <p:nvPicPr>
          <p:cNvPr id="12" name="Picture 11">
            <a:extLst>
              <a:ext uri="{FF2B5EF4-FFF2-40B4-BE49-F238E27FC236}">
                <a16:creationId xmlns:a16="http://schemas.microsoft.com/office/drawing/2014/main" id="{016C1314-3719-710F-E4FC-C5C7A00BEEE5}"/>
              </a:ext>
            </a:extLst>
          </p:cNvPr>
          <p:cNvPicPr>
            <a:picLocks noChangeAspect="1"/>
          </p:cNvPicPr>
          <p:nvPr/>
        </p:nvPicPr>
        <p:blipFill>
          <a:blip r:embed="rId5"/>
          <a:stretch>
            <a:fillRect/>
          </a:stretch>
        </p:blipFill>
        <p:spPr>
          <a:xfrm>
            <a:off x="381000" y="6348372"/>
            <a:ext cx="7848600" cy="3305254"/>
          </a:xfrm>
          <a:prstGeom prst="rect">
            <a:avLst/>
          </a:prstGeom>
        </p:spPr>
      </p:pic>
      <p:pic>
        <p:nvPicPr>
          <p:cNvPr id="14" name="Picture 13">
            <a:extLst>
              <a:ext uri="{FF2B5EF4-FFF2-40B4-BE49-F238E27FC236}">
                <a16:creationId xmlns:a16="http://schemas.microsoft.com/office/drawing/2014/main" id="{966A096F-E4DA-C40E-F625-6B86D9ABEE41}"/>
              </a:ext>
            </a:extLst>
          </p:cNvPr>
          <p:cNvPicPr>
            <a:picLocks noChangeAspect="1"/>
          </p:cNvPicPr>
          <p:nvPr/>
        </p:nvPicPr>
        <p:blipFill>
          <a:blip r:embed="rId6"/>
          <a:stretch>
            <a:fillRect/>
          </a:stretch>
        </p:blipFill>
        <p:spPr>
          <a:xfrm>
            <a:off x="9233210" y="2498411"/>
            <a:ext cx="8355980" cy="2903399"/>
          </a:xfrm>
          <a:prstGeom prst="rect">
            <a:avLst/>
          </a:prstGeom>
        </p:spPr>
      </p:pic>
      <p:pic>
        <p:nvPicPr>
          <p:cNvPr id="16" name="Picture 15">
            <a:extLst>
              <a:ext uri="{FF2B5EF4-FFF2-40B4-BE49-F238E27FC236}">
                <a16:creationId xmlns:a16="http://schemas.microsoft.com/office/drawing/2014/main" id="{3ED85457-A2F1-B63A-2AC7-38CCE5579559}"/>
              </a:ext>
            </a:extLst>
          </p:cNvPr>
          <p:cNvPicPr>
            <a:picLocks noChangeAspect="1"/>
          </p:cNvPicPr>
          <p:nvPr/>
        </p:nvPicPr>
        <p:blipFill>
          <a:blip r:embed="rId7"/>
          <a:stretch>
            <a:fillRect/>
          </a:stretch>
        </p:blipFill>
        <p:spPr>
          <a:xfrm>
            <a:off x="9144000" y="6286500"/>
            <a:ext cx="8534400" cy="3428999"/>
          </a:xfrm>
          <a:prstGeom prst="rect">
            <a:avLst/>
          </a:prstGeom>
        </p:spPr>
      </p:pic>
      <p:sp>
        <p:nvSpPr>
          <p:cNvPr id="17" name="TextBox 5">
            <a:extLst>
              <a:ext uri="{FF2B5EF4-FFF2-40B4-BE49-F238E27FC236}">
                <a16:creationId xmlns:a16="http://schemas.microsoft.com/office/drawing/2014/main" id="{7E388F5F-5DCB-FDD6-0594-C5324FE804F0}"/>
              </a:ext>
            </a:extLst>
          </p:cNvPr>
          <p:cNvSpPr txBox="1"/>
          <p:nvPr/>
        </p:nvSpPr>
        <p:spPr>
          <a:xfrm>
            <a:off x="381000" y="1543595"/>
            <a:ext cx="2621286" cy="625877"/>
          </a:xfrm>
          <a:prstGeom prst="rect">
            <a:avLst/>
          </a:prstGeom>
        </p:spPr>
        <p:txBody>
          <a:bodyPr wrap="square" lIns="0" tIns="0" rIns="0" bIns="0" rtlCol="0" anchor="t">
            <a:spAutoFit/>
          </a:bodyPr>
          <a:lstStyle/>
          <a:p>
            <a:pPr marL="0" lvl="0" indent="0" algn="l">
              <a:lnSpc>
                <a:spcPts val="5099"/>
              </a:lnSpc>
              <a:spcBef>
                <a:spcPct val="0"/>
              </a:spcBef>
            </a:pPr>
            <a:r>
              <a:rPr lang="en-US" sz="3695" b="1" dirty="0">
                <a:solidFill>
                  <a:srgbClr val="4BD1FB"/>
                </a:solidFill>
                <a:latin typeface="Aptos" panose="020B0004020202020204" pitchFamily="34" charset="0"/>
                <a:ea typeface="DM Sans Bold"/>
                <a:cs typeface="DM Sans Bold"/>
                <a:sym typeface="DM Sans Bold"/>
              </a:rPr>
              <a:t>Chandigarh</a:t>
            </a:r>
          </a:p>
        </p:txBody>
      </p:sp>
      <p:sp>
        <p:nvSpPr>
          <p:cNvPr id="19" name="TextBox 5">
            <a:extLst>
              <a:ext uri="{FF2B5EF4-FFF2-40B4-BE49-F238E27FC236}">
                <a16:creationId xmlns:a16="http://schemas.microsoft.com/office/drawing/2014/main" id="{2064CD53-BFF0-0B5B-D47D-B602CAC29C44}"/>
              </a:ext>
            </a:extLst>
          </p:cNvPr>
          <p:cNvSpPr txBox="1"/>
          <p:nvPr/>
        </p:nvSpPr>
        <p:spPr>
          <a:xfrm>
            <a:off x="10287000" y="1565547"/>
            <a:ext cx="2621286" cy="625877"/>
          </a:xfrm>
          <a:prstGeom prst="rect">
            <a:avLst/>
          </a:prstGeom>
        </p:spPr>
        <p:txBody>
          <a:bodyPr wrap="square" lIns="0" tIns="0" rIns="0" bIns="0" rtlCol="0" anchor="t">
            <a:spAutoFit/>
          </a:bodyPr>
          <a:lstStyle/>
          <a:p>
            <a:pPr marL="0" lvl="0" indent="0" algn="l">
              <a:lnSpc>
                <a:spcPts val="5099"/>
              </a:lnSpc>
              <a:spcBef>
                <a:spcPct val="0"/>
              </a:spcBef>
            </a:pPr>
            <a:r>
              <a:rPr lang="en-US" sz="3695" b="1" dirty="0">
                <a:solidFill>
                  <a:srgbClr val="4BD1FB"/>
                </a:solidFill>
                <a:latin typeface="Aptos" panose="020B0004020202020204" pitchFamily="34" charset="0"/>
                <a:ea typeface="DM Sans Bold"/>
                <a:cs typeface="DM Sans Bold"/>
                <a:sym typeface="DM Sans Bold"/>
              </a:rPr>
              <a:t>Coimbatore</a:t>
            </a:r>
          </a:p>
        </p:txBody>
      </p:sp>
    </p:spTree>
    <p:extLst>
      <p:ext uri="{BB962C8B-B14F-4D97-AF65-F5344CB8AC3E}">
        <p14:creationId xmlns:p14="http://schemas.microsoft.com/office/powerpoint/2010/main" val="4261592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1865</TotalTime>
  <Words>1501</Words>
  <Application>Microsoft Office PowerPoint</Application>
  <PresentationFormat>Custom</PresentationFormat>
  <Paragraphs>140</Paragraphs>
  <Slides>39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DM Sans</vt:lpstr>
      <vt:lpstr>Aptos</vt:lpstr>
      <vt:lpstr>DM Sans Bold</vt:lpstr>
      <vt:lpstr>Abadi</vt:lpstr>
      <vt:lpstr>Wingdings</vt:lpstr>
      <vt:lpstr>Now Bold</vt:lpstr>
      <vt:lpstr>DM Sans Italics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Kanchan Sinha</cp:lastModifiedBy>
  <cp:revision>19</cp:revision>
  <dcterms:created xsi:type="dcterms:W3CDTF">2006-08-16T00:00:00Z</dcterms:created>
  <dcterms:modified xsi:type="dcterms:W3CDTF">2024-12-12T16:43:26Z</dcterms:modified>
  <dc:identifier>DAGYiRh1CVo</dc:identifier>
</cp:coreProperties>
</file>